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  <p:sldMasterId id="2147483680" r:id="rId2"/>
  </p:sldMasterIdLst>
  <p:notesMasterIdLst>
    <p:notesMasterId r:id="rId21"/>
  </p:notesMasterIdLst>
  <p:handoutMasterIdLst>
    <p:handoutMasterId r:id="rId22"/>
  </p:handoutMasterIdLst>
  <p:sldIdLst>
    <p:sldId id="265" r:id="rId3"/>
    <p:sldId id="259" r:id="rId4"/>
    <p:sldId id="260" r:id="rId5"/>
    <p:sldId id="268" r:id="rId6"/>
    <p:sldId id="267" r:id="rId7"/>
    <p:sldId id="266" r:id="rId8"/>
    <p:sldId id="264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AB70B-97D9-4C54-99E9-762FB64D3F8E}" type="datetime1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6B8F5-5A80-4F91-8E70-28C87FBF7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9583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4E6C2-4DF9-4808-85F2-2E352EACBFB8}" type="datetime1">
              <a:rPr lang="en-US" smtClean="0"/>
              <a:t>11/2/2024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2848-0FDF-4FDF-802E-681C74462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794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C699FB14-F579-468E-8C9B-E417550D4D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5325"/>
            <a:ext cx="6138863" cy="3454400"/>
          </a:xfrm>
          <a:solidFill>
            <a:srgbClr val="FFFFFF"/>
          </a:solidFill>
          <a:ln/>
        </p:spPr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728E09C1-0672-4FEF-B0D4-8D2A79CF2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4962"/>
          </a:xfr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90715" tIns="45354" rIns="90715" bIns="45354"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7EDF281-B105-415C-829F-78D681488EFA}" type="datetime1">
              <a:rPr lang="en-US" smtClean="0"/>
              <a:t>11/2/2024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62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C699FB14-F579-468E-8C9B-E417550D4D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5325"/>
            <a:ext cx="6138863" cy="3454400"/>
          </a:xfrm>
          <a:solidFill>
            <a:srgbClr val="FFFFFF"/>
          </a:solidFill>
          <a:ln/>
        </p:spPr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728E09C1-0672-4FEF-B0D4-8D2A79CF2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4962"/>
          </a:xfr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90715" tIns="45354" rIns="90715" bIns="45354"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4E2C39-4327-43D4-9E66-C43B9B202C75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Hello</a:t>
            </a: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89398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22B01FC6-699F-49B7-8F9C-25701234B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902EF9C-AC13-440F-A166-4E69A724C51B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B3117957-4102-4152-9511-6A2D8452F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Karpatne,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CB761CE8-5ACF-4086-B319-DF28CF61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E2123DC-DFBA-4B53-859F-D576C850A326}" type="slidenum">
              <a:rPr lang="en-US" altLang="en-US" b="1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1530915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5AD772FD-3338-4EDA-AD8B-5BF72CD2F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19AD79F-0626-44DD-8377-3B7872EA1D20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29F2BB22-BFF5-4FB2-B7D4-11CF281F4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Karpatne,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0227B879-3707-4624-A2EA-7AA1989D6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674B62A1-22B8-42FD-9E04-8138F77E95EA}" type="slidenum">
              <a:rPr lang="en-US" altLang="en-US" b="1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228834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58251" y="152400"/>
            <a:ext cx="27813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52400"/>
            <a:ext cx="8147051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71E59568-71B5-40E4-820C-9A24BD1C5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711EC1C-29AC-46AD-9673-FFC4FC29173E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0578E8C8-960B-4B8D-8F0A-66346630A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Karpatne,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D4559B14-3CDC-4C94-A4A1-C6E75B4B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25B7742-315A-4223-A578-4A01A42EE72E}" type="slidenum">
              <a:rPr lang="en-US" altLang="en-US" b="1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618302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52400"/>
            <a:ext cx="11040533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48217" y="1143000"/>
            <a:ext cx="5444067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143000"/>
            <a:ext cx="5444067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5EC695CA-D314-40D9-A89D-EB35F49A1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70CA1A7-8B9F-477F-AA25-ED67198126A0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9EDD70CF-0016-4814-B9EA-199B604CD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Karpatne,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2A0872A6-FCE4-442D-974F-9A0EF4954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EA7EB2A-6236-4A15-9E28-8DA517D22E33}" type="slidenum">
              <a:rPr lang="en-US" altLang="en-US" b="1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1252493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52400"/>
            <a:ext cx="11040533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48217" y="1143000"/>
            <a:ext cx="5444067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5484" y="1143000"/>
            <a:ext cx="5444067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5484" y="3810000"/>
            <a:ext cx="5444067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502A3E25-37E2-4EBF-AA00-20427AD6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3C7E8CD-8059-4A25-AB7F-1B46FE72F505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3D181E6C-6CD9-453F-9DFC-071F945A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Karpatne,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8EC058AC-8AA5-4208-8257-0025469E5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5A323DAB-C2B0-4648-82BD-93DD305D8B00}" type="slidenum">
              <a:rPr lang="en-US" altLang="en-US" b="1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4206657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22B01FC6-699F-49B7-8F9C-25701234B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7F18B1-E804-4F03-B411-7061242760DE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B3117957-4102-4152-9511-6A2D8452F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Introduction to Data Mining, 2nd Edition   Tan, Steinbach, Karpatne, Kumar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CB761CE8-5ACF-4086-B319-DF28CF61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2123DC-DFBA-4B53-859F-D576C850A326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5812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D011C0F4-A3D7-43F1-BAEF-9F4DBE6C7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2FBA1C-100B-40BC-9421-B28EA803B3F2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58583683-79E4-4784-ABE4-70446FD5D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Introduction to Data Mining, 2nd Edition   Tan, Steinbach, Karpatne, Kumar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CFA437EA-A9A6-4B5C-B95E-437257CE3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664E48-8EBF-45D4-86A6-5BE608535861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175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EE064036-A042-4113-975C-D76A3649A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C230D6-095B-42DE-9B71-9805AF87111D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9B147E8E-F86A-4774-8D73-6FE3C77D3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Introduction to Data Mining, 2nd Edition   Tan, Steinbach, Karpatne, Kumar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64EEA2EB-317C-4B1E-B1C8-0E0FC2C81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ED179D-0692-4F36-8F87-24A7D81E41EB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348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217" y="1143000"/>
            <a:ext cx="5444067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143000"/>
            <a:ext cx="5444067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A7971844-4CB4-4ECB-9E1C-A3DF3AF7B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E2DEE1-279A-4630-A552-27D9C8E8B95B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EBAC8536-041E-402E-A442-25C4A80B7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Introduction to Data Mining, 2nd Edition   Tan, Steinbach, Karpatne, Kumar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44090ABC-BA65-4379-91B6-854FBE197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8406F3-FDF8-41E1-AD13-82948F2FCA49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74275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1859B0-126F-4BFF-B699-BE2C69117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4BD611-DCAB-43C5-A3F7-C47DFED45287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B6A513-321A-4EA0-AE52-91FAD8FD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Introduction to Data Mining, 2nd Edition   Tan, Steinbach, Karpatne, Kumar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C8DDFD-33AF-4D51-A783-6BF653EA3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40B3D3-437E-4EF5-8B9B-4613008D4C09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61930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6">
            <a:extLst>
              <a:ext uri="{FF2B5EF4-FFF2-40B4-BE49-F238E27FC236}">
                <a16:creationId xmlns:a16="http://schemas.microsoft.com/office/drawing/2014/main" id="{4A136CB0-DB4A-456D-8188-F5395553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C89BC0-5AE4-4D05-A0C9-1A3BD937E78D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B61944C8-6F59-4CE6-91A8-8DE1B11B2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Introduction to Data Mining, 2nd Edition   Tan, Steinbach, Karpatne, Kumar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BD66B6DA-5BBB-4267-A1CA-1AB7006C7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3762368-7041-4862-85B1-46B2CE22961F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484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D011C0F4-A3D7-43F1-BAEF-9F4DBE6C7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9DCB8C8-DC0F-4220-8765-93E909141A37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58583683-79E4-4784-ABE4-70446FD5D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Karpatne,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CFA437EA-A9A6-4B5C-B95E-437257CE3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68664E48-8EBF-45D4-86A6-5BE608535861}" type="slidenum">
              <a:rPr lang="en-US" altLang="en-US" b="1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2094392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>
            <a:extLst>
              <a:ext uri="{FF2B5EF4-FFF2-40B4-BE49-F238E27FC236}">
                <a16:creationId xmlns:a16="http://schemas.microsoft.com/office/drawing/2014/main" id="{1CC76518-94F5-430B-8269-487369ED6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187F410-B39A-4F21-BA75-14B2DB910C45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Footer Placeholder 7">
            <a:extLst>
              <a:ext uri="{FF2B5EF4-FFF2-40B4-BE49-F238E27FC236}">
                <a16:creationId xmlns:a16="http://schemas.microsoft.com/office/drawing/2014/main" id="{61D03084-C5B2-4825-80A0-9C8CF8CD2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Introduction to Data Mining, 2nd Edition   Tan, Steinbach, Karpatne, Kumar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60C2E84D-775D-40F9-AF46-5C2567F4A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4C5D0A-68C6-4F5E-8CA4-09CFA6B2E277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89216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560DB81E-E90B-415B-8CEB-3AD41C913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3DC90C-616D-41FF-9C0F-04F5519EBA4C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948A6511-7667-462C-AB86-CB62951BA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Introduction to Data Mining, 2nd Edition   Tan, Steinbach, Karpatne, Kumar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D7A10B0C-2780-4D92-A33E-15513B7CB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FE8911-AB9F-4C99-AEC6-0A0FC62501BF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306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DE2E6433-A668-4571-8366-99B3FC5BC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1F29A6-63E7-4790-9EE8-A74355BFF468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FD44604E-C32E-4096-B1BF-25ADE7A2E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Introduction to Data Mining, 2nd Edition   Tan, Steinbach, Karpatne, Kumar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04170D21-281D-43C0-9E15-4498BD3C7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89B355-62F4-4B95-9A45-052A9753D3A6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56397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5AD772FD-3338-4EDA-AD8B-5BF72CD2F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3B7041-E92C-4E0A-B376-2EFFDED5F4B1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29F2BB22-BFF5-4FB2-B7D4-11CF281F4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Introduction to Data Mining, 2nd Edition   Tan, Steinbach, Karpatne, Kumar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0227B879-3707-4624-A2EA-7AA1989D6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4B62A1-22B8-42FD-9E04-8138F77E95EA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02793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58251" y="152400"/>
            <a:ext cx="27813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52400"/>
            <a:ext cx="8147051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71E59568-71B5-40E4-820C-9A24BD1C5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B93A44-B5BF-439F-AC15-2C9D0D8C3C8F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0578E8C8-960B-4B8D-8F0A-66346630A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Introduction to Data Mining, 2nd Edition   Tan, Steinbach, Karpatne, Kumar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D4559B14-3CDC-4C94-A4A1-C6E75B4B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5B7742-315A-4223-A578-4A01A42EE72E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91710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52400"/>
            <a:ext cx="11040533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48217" y="1143000"/>
            <a:ext cx="5444067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143000"/>
            <a:ext cx="5444067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5EC695CA-D314-40D9-A89D-EB35F49A1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87A90C-E851-4E04-8B24-0D4EF7A7F594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9EDD70CF-0016-4814-B9EA-199B604CD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Introduction to Data Mining, 2nd Edition   Tan, Steinbach, Karpatne, Kumar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2A0872A6-FCE4-442D-974F-9A0EF4954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A7EB2A-6236-4A15-9E28-8DA517D22E33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13154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52400"/>
            <a:ext cx="11040533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48217" y="1143000"/>
            <a:ext cx="5444067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5484" y="1143000"/>
            <a:ext cx="5444067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5484" y="3810000"/>
            <a:ext cx="5444067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502A3E25-37E2-4EBF-AA00-20427AD6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406DA5-AAEC-4965-9366-CEAD0107C98E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3D181E6C-6CD9-453F-9DFC-071F945A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Introduction to Data Mining, 2nd Edition   Tan, Steinbach, Karpatne, Kumar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8EC058AC-8AA5-4208-8257-0025469E5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323DAB-C2B0-4648-82BD-93DD305D8B00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2592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EE064036-A042-4113-975C-D76A3649A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76AB7F3-D56B-45C1-8855-32AB37560571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9B147E8E-F86A-4774-8D73-6FE3C77D3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Karpatne,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64EEA2EB-317C-4B1E-B1C8-0E0FC2C81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86ED179D-0692-4F36-8F87-24A7D81E41EB}" type="slidenum">
              <a:rPr lang="en-US" altLang="en-US" b="1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266831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217" y="1143000"/>
            <a:ext cx="5444067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143000"/>
            <a:ext cx="5444067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A7971844-4CB4-4ECB-9E1C-A3DF3AF7B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DD8D513-D52C-40D3-8AE3-232D6DAD9820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EBAC8536-041E-402E-A442-25C4A80B7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Karpatne,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44090ABC-BA65-4379-91B6-854FBE197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0C8406F3-FDF8-41E1-AD13-82948F2FCA49}" type="slidenum">
              <a:rPr lang="en-US" altLang="en-US" b="1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40247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1859B0-126F-4BFF-B699-BE2C69117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9F3CFDC-2C49-4A0B-A4FB-FC3B3560D45F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B6A513-321A-4EA0-AE52-91FAD8FD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Karpatne,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C8DDFD-33AF-4D51-A783-6BF653EA3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C40B3D3-437E-4EF5-8B9B-4613008D4C09}" type="slidenum">
              <a:rPr lang="en-US" altLang="en-US" b="1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388008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6">
            <a:extLst>
              <a:ext uri="{FF2B5EF4-FFF2-40B4-BE49-F238E27FC236}">
                <a16:creationId xmlns:a16="http://schemas.microsoft.com/office/drawing/2014/main" id="{4A136CB0-DB4A-456D-8188-F5395553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F33ECEC-CAA5-4728-8133-397546E07464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B61944C8-6F59-4CE6-91A8-8DE1B11B2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Karpatne,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BD66B6DA-5BBB-4267-A1CA-1AB7006C7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3762368-7041-4862-85B1-46B2CE22961F}" type="slidenum">
              <a:rPr lang="en-US" altLang="en-US" b="1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30414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>
            <a:extLst>
              <a:ext uri="{FF2B5EF4-FFF2-40B4-BE49-F238E27FC236}">
                <a16:creationId xmlns:a16="http://schemas.microsoft.com/office/drawing/2014/main" id="{1CC76518-94F5-430B-8269-487369ED6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FEF34ED-30A1-4ABE-B8DD-62862FBDFA3A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7">
            <a:extLst>
              <a:ext uri="{FF2B5EF4-FFF2-40B4-BE49-F238E27FC236}">
                <a16:creationId xmlns:a16="http://schemas.microsoft.com/office/drawing/2014/main" id="{61D03084-C5B2-4825-80A0-9C8CF8CD2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Karpatne,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60C2E84D-775D-40F9-AF46-5C2567F4A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54C5D0A-68C6-4F5E-8CA4-09CFA6B2E277}" type="slidenum">
              <a:rPr lang="en-US" altLang="en-US" b="1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44635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560DB81E-E90B-415B-8CEB-3AD41C913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21ECE01-DCC0-41F5-990D-FDA400A3F4D1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948A6511-7667-462C-AB86-CB62951BA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Karpatne,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D7A10B0C-2780-4D92-A33E-15513B7CB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E5FE8911-AB9F-4C99-AEC6-0A0FC62501BF}" type="slidenum">
              <a:rPr lang="en-US" altLang="en-US" b="1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398200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DE2E6433-A668-4571-8366-99B3FC5BC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2053F4C-89E6-4BDA-A1C2-C6FFB8560656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FD44604E-C32E-4096-B1BF-25ADE7A2E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Karpatne,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04170D21-281D-43C0-9E15-4498BD3C7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6989B355-62F4-4B95-9A45-052A9753D3A6}" type="slidenum">
              <a:rPr lang="en-US" altLang="en-US" b="1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3007149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1D03D88-203D-4D90-A5F8-3075BB602D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152400"/>
            <a:ext cx="1104053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C337DF7-7AE7-4A85-9AB5-C075431783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48218" y="1143000"/>
            <a:ext cx="11091333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 Third Level</a:t>
            </a:r>
          </a:p>
        </p:txBody>
      </p:sp>
      <p:grpSp>
        <p:nvGrpSpPr>
          <p:cNvPr id="1028" name="Group 16">
            <a:extLst>
              <a:ext uri="{FF2B5EF4-FFF2-40B4-BE49-F238E27FC236}">
                <a16:creationId xmlns:a16="http://schemas.microsoft.com/office/drawing/2014/main" id="{79A345F1-6B59-44A5-A4AB-70C24FF0D87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06400" y="838200"/>
            <a:ext cx="11379200" cy="152400"/>
            <a:chOff x="264" y="788"/>
            <a:chExt cx="5232" cy="124"/>
          </a:xfrm>
        </p:grpSpPr>
        <p:sp>
          <p:nvSpPr>
            <p:cNvPr id="1032" name="Rectangle 17">
              <a:extLst>
                <a:ext uri="{FF2B5EF4-FFF2-40B4-BE49-F238E27FC236}">
                  <a16:creationId xmlns:a16="http://schemas.microsoft.com/office/drawing/2014/main" id="{BD383B36-B313-4AA9-9734-0C1E41612B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" y="788"/>
              <a:ext cx="5232" cy="61"/>
            </a:xfrm>
            <a:prstGeom prst="rect">
              <a:avLst/>
            </a:prstGeom>
            <a:gradFill rotWithShape="0">
              <a:gsLst>
                <a:gs pos="0">
                  <a:srgbClr val="0E9BBA"/>
                </a:gs>
                <a:gs pos="50000">
                  <a:srgbClr val="12C2E9"/>
                </a:gs>
                <a:gs pos="100000">
                  <a:srgbClr val="0E9BB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33" name="Rectangle 18">
              <a:extLst>
                <a:ext uri="{FF2B5EF4-FFF2-40B4-BE49-F238E27FC236}">
                  <a16:creationId xmlns:a16="http://schemas.microsoft.com/office/drawing/2014/main" id="{D2E097D8-70EE-4739-BF27-511BF22A6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" y="881"/>
              <a:ext cx="5232" cy="31"/>
            </a:xfrm>
            <a:prstGeom prst="rect">
              <a:avLst/>
            </a:prstGeom>
            <a:gradFill rotWithShape="0">
              <a:gsLst>
                <a:gs pos="0">
                  <a:srgbClr val="B200B2"/>
                </a:gs>
                <a:gs pos="50000">
                  <a:srgbClr val="FF00FF"/>
                </a:gs>
                <a:gs pos="100000">
                  <a:srgbClr val="B200B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BAA8FC-8B9A-4F89-B53E-DA8A780610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1F7F01E-24AD-4D7F-998F-4BF18338C465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B32BAC-A326-4F1C-931E-786ECA1439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64000" y="6356351"/>
            <a:ext cx="416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Karpatne,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03D021-AF87-4F25-983B-0FADEE545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630134-C3B3-4B59-A84B-52E65CCBE6D9}" type="slidenum">
              <a:rPr lang="en-US" altLang="en-US" b="1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401936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hf hdr="0"/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5pPr>
      <a:lvl6pPr marL="4572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6pPr>
      <a:lvl7pPr marL="9144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7pPr>
      <a:lvl8pPr marL="13716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8pPr>
      <a:lvl9pPr marL="18288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9pPr>
    </p:titleStyle>
    <p:bodyStyle>
      <a:lvl1pPr marL="292100" indent="-2921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75000"/>
        <a:buFont typeface="Monotype Sort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100000"/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9144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70000"/>
        <a:buFont typeface="Wingdings" panose="05000000000000000000" pitchFamily="2" charset="2"/>
        <a:buChar char="u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1D03D88-203D-4D90-A5F8-3075BB602D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152400"/>
            <a:ext cx="1104053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C337DF7-7AE7-4A85-9AB5-C075431783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48218" y="1143000"/>
            <a:ext cx="11091333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 Third Level</a:t>
            </a:r>
          </a:p>
        </p:txBody>
      </p:sp>
      <p:grpSp>
        <p:nvGrpSpPr>
          <p:cNvPr id="1028" name="Group 16">
            <a:extLst>
              <a:ext uri="{FF2B5EF4-FFF2-40B4-BE49-F238E27FC236}">
                <a16:creationId xmlns:a16="http://schemas.microsoft.com/office/drawing/2014/main" id="{79A345F1-6B59-44A5-A4AB-70C24FF0D87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06400" y="838200"/>
            <a:ext cx="11379200" cy="152400"/>
            <a:chOff x="264" y="788"/>
            <a:chExt cx="5232" cy="124"/>
          </a:xfrm>
        </p:grpSpPr>
        <p:sp>
          <p:nvSpPr>
            <p:cNvPr id="1032" name="Rectangle 17">
              <a:extLst>
                <a:ext uri="{FF2B5EF4-FFF2-40B4-BE49-F238E27FC236}">
                  <a16:creationId xmlns:a16="http://schemas.microsoft.com/office/drawing/2014/main" id="{BD383B36-B313-4AA9-9734-0C1E41612B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" y="788"/>
              <a:ext cx="5232" cy="61"/>
            </a:xfrm>
            <a:prstGeom prst="rect">
              <a:avLst/>
            </a:prstGeom>
            <a:gradFill rotWithShape="0">
              <a:gsLst>
                <a:gs pos="0">
                  <a:srgbClr val="0E9BBA"/>
                </a:gs>
                <a:gs pos="50000">
                  <a:srgbClr val="12C2E9"/>
                </a:gs>
                <a:gs pos="100000">
                  <a:srgbClr val="0E9BB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33" name="Rectangle 18">
              <a:extLst>
                <a:ext uri="{FF2B5EF4-FFF2-40B4-BE49-F238E27FC236}">
                  <a16:creationId xmlns:a16="http://schemas.microsoft.com/office/drawing/2014/main" id="{D2E097D8-70EE-4739-BF27-511BF22A6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" y="881"/>
              <a:ext cx="5232" cy="31"/>
            </a:xfrm>
            <a:prstGeom prst="rect">
              <a:avLst/>
            </a:prstGeom>
            <a:gradFill rotWithShape="0">
              <a:gsLst>
                <a:gs pos="0">
                  <a:srgbClr val="B200B2"/>
                </a:gs>
                <a:gs pos="50000">
                  <a:srgbClr val="FF00FF"/>
                </a:gs>
                <a:gs pos="100000">
                  <a:srgbClr val="B200B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BAA8FC-8B9A-4F89-B53E-DA8A780610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F8C23A-D096-437A-A6D5-D5BF4B63F989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B32BAC-A326-4F1C-931E-786ECA1439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64000" y="6356351"/>
            <a:ext cx="416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Introduction to Data Mining, 2nd Edition   Tan, Steinbach, Karpatne, Kumar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03D021-AF87-4F25-983B-0FADEE545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E630134-C3B3-4B59-A84B-52E65CCBE6D9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633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</p:sldLayoutIdLst>
  <p:hf hdr="0" ftr="0"/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5pPr>
      <a:lvl6pPr marL="4572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6pPr>
      <a:lvl7pPr marL="9144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7pPr>
      <a:lvl8pPr marL="13716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8pPr>
      <a:lvl9pPr marL="18288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9pPr>
    </p:titleStyle>
    <p:bodyStyle>
      <a:lvl1pPr marL="292100" indent="-2921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75000"/>
        <a:buFont typeface="Monotype Sort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100000"/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9144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70000"/>
        <a:buFont typeface="Wingdings" panose="05000000000000000000" pitchFamily="2" charset="2"/>
        <a:buChar char="u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>
            <a:extLst>
              <a:ext uri="{FF2B5EF4-FFF2-40B4-BE49-F238E27FC236}">
                <a16:creationId xmlns:a16="http://schemas.microsoft.com/office/drawing/2014/main" id="{D4B4E482-64A6-49FD-B0F9-49F701E105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4709" y="0"/>
            <a:ext cx="8763000" cy="838200"/>
          </a:xfrm>
        </p:spPr>
        <p:txBody>
          <a:bodyPr/>
          <a:lstStyle/>
          <a:p>
            <a:pPr algn="ctr"/>
            <a:r>
              <a:rPr lang="en-US" altLang="en-US" dirty="0"/>
              <a:t>Data Mining: Introduction</a:t>
            </a:r>
          </a:p>
        </p:txBody>
      </p:sp>
      <p:sp>
        <p:nvSpPr>
          <p:cNvPr id="3075" name="Rectangle 1027">
            <a:extLst>
              <a:ext uri="{FF2B5EF4-FFF2-40B4-BE49-F238E27FC236}">
                <a16:creationId xmlns:a16="http://schemas.microsoft.com/office/drawing/2014/main" id="{23794AE8-7F0B-44B0-8DCA-F4F17DB69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00"/>
            <a:ext cx="8153400" cy="3305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60000"/>
              <a:buNone/>
            </a:pPr>
            <a:r>
              <a:rPr lang="en-US" altLang="en-US" sz="3200" dirty="0">
                <a:solidFill>
                  <a:srgbClr val="000000"/>
                </a:solidFill>
              </a:rPr>
              <a:t>Lecture Notes for Chapter </a:t>
            </a:r>
            <a:r>
              <a:rPr lang="en-US" altLang="en-US" sz="3200" dirty="0" smtClean="0">
                <a:solidFill>
                  <a:srgbClr val="000000"/>
                </a:solidFill>
              </a:rPr>
              <a:t>3</a:t>
            </a:r>
            <a:endParaRPr lang="en-US" altLang="en-US" sz="3200" dirty="0">
              <a:solidFill>
                <a:srgbClr val="000000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60000"/>
              <a:buNone/>
            </a:pPr>
            <a:endParaRPr lang="en-US" altLang="en-US" sz="3200" dirty="0">
              <a:solidFill>
                <a:srgbClr val="000000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60000"/>
              <a:buNone/>
            </a:pPr>
            <a:r>
              <a:rPr lang="en-US" altLang="en-US" sz="3200" dirty="0">
                <a:solidFill>
                  <a:srgbClr val="000000"/>
                </a:solidFill>
              </a:rPr>
              <a:t>Standardized Sample Distribution</a:t>
            </a:r>
            <a:endParaRPr lang="en-US" altLang="en-US" sz="1200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 dirty="0">
              <a:solidFill>
                <a:srgbClr val="0000FF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 dirty="0">
              <a:solidFill>
                <a:srgbClr val="0000FF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000" dirty="0">
              <a:solidFill>
                <a:srgbClr val="000000"/>
              </a:solidFill>
            </a:endParaRPr>
          </a:p>
        </p:txBody>
      </p:sp>
      <p:sp>
        <p:nvSpPr>
          <p:cNvPr id="3076" name="Slide Number Placeholder 6">
            <a:extLst>
              <a:ext uri="{FF2B5EF4-FFF2-40B4-BE49-F238E27FC236}">
                <a16:creationId xmlns:a16="http://schemas.microsoft.com/office/drawing/2014/main" id="{07D6713F-E355-468F-B722-773F596B4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7117A7A0-6EFA-49E2-9643-E6DCA302B191}" type="slidenum">
              <a:rPr lang="en-US" altLang="en-US" sz="1200" b="1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</a:t>
            </a:fld>
            <a:endParaRPr lang="en-US" altLang="en-US" sz="1200" b="1">
              <a:solidFill>
                <a:srgbClr val="898989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608DEB-201A-426A-B6F5-A7BA70139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Karpatne,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DF667C-05BF-40C7-8AC6-AD630088E1F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A1FB77D-5CF3-4C45-9249-6047D825096C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66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2FBA1C-100B-40BC-9421-B28EA803B3F2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664E48-8EBF-45D4-86A6-5BE608535861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421640" y="309692"/>
            <a:ext cx="1147647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chemeClr val="tx1"/>
                </a:solidFill>
              </a:rPr>
              <a:t>Hypothesis</a:t>
            </a:r>
            <a:r>
              <a:rPr spc="-6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Testing</a:t>
            </a:r>
            <a:r>
              <a:rPr spc="-5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–</a:t>
            </a:r>
            <a:r>
              <a:rPr spc="-6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Null</a:t>
            </a:r>
            <a:r>
              <a:rPr spc="-7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&amp;</a:t>
            </a:r>
            <a:r>
              <a:rPr spc="-6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Alternative</a:t>
            </a:r>
            <a:r>
              <a:rPr spc="-65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Hypothesis</a:t>
            </a:r>
          </a:p>
        </p:txBody>
      </p:sp>
      <p:sp>
        <p:nvSpPr>
          <p:cNvPr id="12" name="object 3"/>
          <p:cNvSpPr/>
          <p:nvPr/>
        </p:nvSpPr>
        <p:spPr>
          <a:xfrm>
            <a:off x="456276" y="3804198"/>
            <a:ext cx="11467098" cy="2434881"/>
          </a:xfrm>
          <a:custGeom>
            <a:avLst/>
            <a:gdLst/>
            <a:ahLst/>
            <a:cxnLst/>
            <a:rect l="l" t="t" r="r" b="b"/>
            <a:pathLst>
              <a:path w="5659120" h="5070475">
                <a:moveTo>
                  <a:pt x="0" y="5070348"/>
                </a:moveTo>
                <a:lnTo>
                  <a:pt x="5658612" y="5070348"/>
                </a:lnTo>
                <a:lnTo>
                  <a:pt x="5658612" y="0"/>
                </a:lnTo>
                <a:lnTo>
                  <a:pt x="0" y="0"/>
                </a:lnTo>
                <a:lnTo>
                  <a:pt x="0" y="5070348"/>
                </a:lnTo>
                <a:close/>
              </a:path>
            </a:pathLst>
          </a:custGeom>
          <a:ln w="38100"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object 4"/>
          <p:cNvSpPr txBox="1"/>
          <p:nvPr/>
        </p:nvSpPr>
        <p:spPr>
          <a:xfrm>
            <a:off x="609600" y="3804198"/>
            <a:ext cx="11125200" cy="22775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7747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sng" strike="noStrike" kern="0" cap="none" spc="0" normalizeH="0" baseline="0" noProof="0" dirty="0">
                <a:ln>
                  <a:noFill/>
                </a:ln>
                <a:solidFill>
                  <a:srgbClr val="00C0C0"/>
                </a:solidFill>
                <a:effectLst/>
                <a:uLnTx/>
                <a:uFill>
                  <a:solidFill>
                    <a:srgbClr val="173863"/>
                  </a:solidFill>
                </a:uFill>
                <a:latin typeface="Calibri"/>
                <a:cs typeface="Calibri"/>
              </a:rPr>
              <a:t>Alternative</a:t>
            </a:r>
            <a:r>
              <a:rPr kumimoji="0" sz="2400" b="1" i="0" u="sng" strike="noStrike" kern="0" cap="none" spc="-120" normalizeH="0" baseline="0" noProof="0" dirty="0">
                <a:ln>
                  <a:noFill/>
                </a:ln>
                <a:solidFill>
                  <a:srgbClr val="00C0C0"/>
                </a:solidFill>
                <a:effectLst/>
                <a:uLnTx/>
                <a:uFill>
                  <a:solidFill>
                    <a:srgbClr val="173863"/>
                  </a:solidFill>
                </a:uFill>
                <a:latin typeface="Calibri"/>
                <a:cs typeface="Calibri"/>
              </a:rPr>
              <a:t> </a:t>
            </a:r>
            <a:r>
              <a:rPr kumimoji="0" sz="2400" b="1" i="0" u="sng" strike="noStrike" kern="0" cap="none" spc="-10" normalizeH="0" baseline="0" noProof="0" dirty="0">
                <a:ln>
                  <a:noFill/>
                </a:ln>
                <a:solidFill>
                  <a:srgbClr val="00C0C0"/>
                </a:solidFill>
                <a:effectLst/>
                <a:uLnTx/>
                <a:uFill>
                  <a:solidFill>
                    <a:srgbClr val="173863"/>
                  </a:solidFill>
                </a:uFill>
                <a:latin typeface="Calibri"/>
                <a:cs typeface="Calibri"/>
              </a:rPr>
              <a:t>Hypothesis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C0C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900" marR="0" lvl="0" indent="-342900" defTabSz="91440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q"/>
              <a:tabLst>
                <a:tab pos="342900" algn="l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The alternative hypothesis is the hypothesis used in hypothesis testing that is contrary to the null hypothesis. </a:t>
            </a:r>
          </a:p>
          <a:p>
            <a:pPr marL="342900" marR="0" lvl="0" indent="-342900" defTabSz="91440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q"/>
              <a:tabLst>
                <a:tab pos="342900" algn="l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Example: A company’s production is not equal to 50 units/per day i.e. H1: μ ≠= 50.</a:t>
            </a:r>
          </a:p>
          <a:p>
            <a:pPr marL="342900" marR="0" lvl="0" indent="-342900" defTabSz="91440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q"/>
              <a:tabLst>
                <a:tab pos="342900" algn="l"/>
              </a:tabLst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900" marR="0" lvl="0" indent="-342900" defTabSz="91440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q"/>
              <a:tabLst>
                <a:tab pos="342900" algn="l"/>
              </a:tabLst>
              <a:defRPr/>
            </a:pPr>
            <a:r>
              <a:rPr kumimoji="0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2000" b="0" i="0" u="none" strike="noStrike" kern="0" cap="none" spc="-4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alternative</a:t>
            </a:r>
            <a:r>
              <a:rPr kumimoji="0" sz="20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hypothesis</a:t>
            </a:r>
            <a:r>
              <a:rPr kumimoji="0" sz="2000" b="0" i="0" u="none" strike="noStrike" kern="0" cap="none" spc="-6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can</a:t>
            </a:r>
            <a:r>
              <a:rPr kumimoji="0" sz="2000" b="0" i="0" u="none" strike="noStrike" kern="0" cap="none" spc="-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be</a:t>
            </a:r>
            <a:r>
              <a:rPr kumimoji="0" sz="2000" b="0" i="0" u="none" strike="noStrike" kern="0" cap="none" spc="-4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one-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sided</a:t>
            </a:r>
            <a:r>
              <a:rPr kumimoji="0" sz="2000" b="0" i="0" u="none" strike="noStrike" kern="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(only</a:t>
            </a:r>
            <a:r>
              <a:rPr kumimoji="0" sz="2000" b="0" i="0" u="none" strike="noStrike" kern="0" cap="none" spc="-5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provides</a:t>
            </a:r>
            <a:r>
              <a:rPr kumimoji="0" sz="2000" b="0" i="0" u="none" strike="noStrike" kern="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one</a:t>
            </a:r>
            <a:r>
              <a:rPr kumimoji="0" sz="2000" b="0" i="0" u="none" strike="noStrike" kern="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direction,</a:t>
            </a:r>
            <a:r>
              <a:rPr kumimoji="0" sz="2000" b="0" i="0" u="none" strike="noStrike" kern="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e.g.,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lower)</a:t>
            </a:r>
            <a:r>
              <a:rPr kumimoji="0" sz="20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or</a:t>
            </a:r>
            <a:r>
              <a:rPr kumimoji="0" sz="2000" b="0" i="0" u="none" strike="noStrike" kern="0" cap="none" spc="-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two-</a:t>
            </a:r>
            <a:r>
              <a:rPr kumimoji="0" sz="2000" b="0" i="0" u="none" strike="noStrike" kern="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sided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4" name="object 7"/>
          <p:cNvSpPr/>
          <p:nvPr/>
        </p:nvSpPr>
        <p:spPr>
          <a:xfrm>
            <a:off x="431018" y="1269999"/>
            <a:ext cx="11467098" cy="2534199"/>
          </a:xfrm>
          <a:custGeom>
            <a:avLst/>
            <a:gdLst/>
            <a:ahLst/>
            <a:cxnLst/>
            <a:rect l="l" t="t" r="r" b="b"/>
            <a:pathLst>
              <a:path w="5659120" h="5072380">
                <a:moveTo>
                  <a:pt x="0" y="5071872"/>
                </a:moveTo>
                <a:lnTo>
                  <a:pt x="5658612" y="5071872"/>
                </a:lnTo>
                <a:lnTo>
                  <a:pt x="5658612" y="0"/>
                </a:lnTo>
                <a:lnTo>
                  <a:pt x="0" y="0"/>
                </a:lnTo>
                <a:lnTo>
                  <a:pt x="0" y="5071872"/>
                </a:lnTo>
                <a:close/>
              </a:path>
            </a:pathLst>
          </a:custGeom>
          <a:ln w="38099"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object 9"/>
          <p:cNvSpPr txBox="1"/>
          <p:nvPr/>
        </p:nvSpPr>
        <p:spPr>
          <a:xfrm>
            <a:off x="567537" y="1227998"/>
            <a:ext cx="11167263" cy="21493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11557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sng" strike="noStrike" kern="0" cap="none" spc="0" normalizeH="0" baseline="0" noProof="0" dirty="0">
                <a:ln>
                  <a:noFill/>
                </a:ln>
                <a:solidFill>
                  <a:srgbClr val="00C0C0"/>
                </a:solidFill>
                <a:effectLst/>
                <a:uLnTx/>
                <a:uFill>
                  <a:solidFill>
                    <a:srgbClr val="173863"/>
                  </a:solidFill>
                </a:uFill>
                <a:latin typeface="Calibri"/>
                <a:cs typeface="Calibri"/>
              </a:rPr>
              <a:t>Null</a:t>
            </a:r>
            <a:r>
              <a:rPr kumimoji="0" sz="2400" b="1" i="0" u="sng" strike="noStrike" kern="0" cap="none" spc="-25" normalizeH="0" baseline="0" noProof="0" dirty="0">
                <a:ln>
                  <a:noFill/>
                </a:ln>
                <a:solidFill>
                  <a:srgbClr val="00C0C0"/>
                </a:solidFill>
                <a:effectLst/>
                <a:uLnTx/>
                <a:uFill>
                  <a:solidFill>
                    <a:srgbClr val="173863"/>
                  </a:solidFill>
                </a:uFill>
                <a:latin typeface="Calibri"/>
                <a:cs typeface="Calibri"/>
              </a:rPr>
              <a:t> </a:t>
            </a:r>
            <a:r>
              <a:rPr kumimoji="0" sz="2400" b="1" i="0" u="sng" strike="noStrike" kern="0" cap="none" spc="-10" normalizeH="0" baseline="0" noProof="0" dirty="0" smtClean="0">
                <a:ln>
                  <a:noFill/>
                </a:ln>
                <a:solidFill>
                  <a:srgbClr val="00C0C0"/>
                </a:solidFill>
                <a:effectLst/>
                <a:uLnTx/>
                <a:uFill>
                  <a:solidFill>
                    <a:srgbClr val="173863"/>
                  </a:solidFill>
                </a:uFill>
                <a:latin typeface="Calibri"/>
                <a:cs typeface="Calibri"/>
              </a:rPr>
              <a:t>Hypothesis</a:t>
            </a:r>
            <a:endParaRPr kumimoji="0" lang="en-US" sz="2400" b="1" i="0" u="sng" strike="noStrike" kern="0" cap="none" spc="-10" normalizeH="0" baseline="0" noProof="0" dirty="0" smtClean="0">
              <a:ln>
                <a:noFill/>
              </a:ln>
              <a:solidFill>
                <a:srgbClr val="00C0C0"/>
              </a:solidFill>
              <a:effectLst/>
              <a:uLnTx/>
              <a:uFill>
                <a:solidFill>
                  <a:srgbClr val="173863"/>
                </a:solidFill>
              </a:uFill>
              <a:latin typeface="Calibri"/>
              <a:cs typeface="Calibri"/>
            </a:endParaRPr>
          </a:p>
          <a:p>
            <a:pPr marL="0" marR="11557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C0C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900" marR="5080" lvl="0" indent="-342900" defTabSz="914400" eaLnBrk="1" fontAlgn="auto" latinLnBrk="0" hangingPunct="1">
              <a:lnSpc>
                <a:spcPct val="903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q"/>
              <a:tabLst>
                <a:tab pos="342900" algn="l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The null hypothesis is a general statement or default position that there is no relationship between two measured cases or no relationship among groups. In other words, it is a basic assumption or made based on the problem knowledge. A company’s mean production is 50 units/per da H0: μ = 50.</a:t>
            </a:r>
          </a:p>
          <a:p>
            <a:pPr marL="342900" marR="5080" lvl="0" indent="-342900" defTabSz="914400" eaLnBrk="1" fontAlgn="auto" latinLnBrk="0" hangingPunct="1">
              <a:lnSpc>
                <a:spcPct val="903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q"/>
              <a:tabLst>
                <a:tab pos="342900" algn="l"/>
              </a:tabLst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42900" marR="5080" lvl="0" indent="-342900" defTabSz="914400" eaLnBrk="1" fontAlgn="auto" latinLnBrk="0" hangingPunct="1">
              <a:lnSpc>
                <a:spcPct val="903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q"/>
              <a:tabLst>
                <a:tab pos="342900" algn="l"/>
              </a:tabLst>
              <a:defRPr/>
            </a:pPr>
            <a:r>
              <a:rPr kumimoji="0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2000" b="0" i="0" u="none" strike="noStrike" kern="0" cap="none" spc="-5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research</a:t>
            </a:r>
            <a:r>
              <a:rPr kumimoji="0" sz="2000" b="0" i="0" u="none" strike="noStrike" kern="0" cap="none" spc="-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studies,</a:t>
            </a:r>
            <a:r>
              <a:rPr kumimoji="0" sz="2000" b="0" i="0" u="none" strike="noStrike" kern="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2000" b="0" i="0" u="none" strike="noStrike" kern="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researcher</a:t>
            </a:r>
            <a:r>
              <a:rPr kumimoji="0" sz="2000" b="0" i="0" u="none" strike="noStrike" kern="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2000" b="0" i="0" u="none" strike="noStrike" kern="0" cap="none" spc="-5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usually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interested</a:t>
            </a:r>
            <a:r>
              <a:rPr kumimoji="0" sz="2000" b="0" i="0" u="none" strike="noStrike" kern="0" cap="none" spc="-2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2000" b="0" i="0" u="none" strike="noStrike" kern="0" cap="none" spc="-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disproving</a:t>
            </a:r>
            <a:r>
              <a:rPr kumimoji="0" sz="2000" b="0" i="0" u="none" strike="noStrike" kern="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2000" b="0" i="0" u="none" strike="noStrike" kern="0" cap="none" spc="-4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null</a:t>
            </a:r>
            <a:r>
              <a:rPr kumimoji="0" sz="2000" b="0" i="0" u="none" strike="noStrike" kern="0" cap="none" spc="-4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hypothesis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7" name="Slide Number Placeholder 9"/>
          <p:cNvSpPr txBox="1">
            <a:spLocks/>
          </p:cNvSpPr>
          <p:nvPr/>
        </p:nvSpPr>
        <p:spPr>
          <a:xfrm>
            <a:off x="396240" y="6475501"/>
            <a:ext cx="217170" cy="15240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pPr marL="38100" marR="0" lvl="0" indent="0" defTabSz="914400" eaLnBrk="1" fontAlgn="auto" latinLnBrk="0" hangingPunct="1">
              <a:lnSpc>
                <a:spcPts val="104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lang="en-US" sz="1800" b="0" i="0" u="none" strike="noStrike" kern="0" cap="none" spc="-25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38100" marR="0" lvl="0" indent="0" defTabSz="914400" eaLnBrk="1" fontAlgn="auto" latinLnBrk="0" hangingPunct="1">
                <a:lnSpc>
                  <a:spcPts val="104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800" b="0" i="0" u="none" strike="noStrike" kern="0" cap="none" spc="-25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0507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2FBA1C-100B-40BC-9421-B28EA803B3F2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664E48-8EBF-45D4-86A6-5BE608535861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421640" y="332359"/>
            <a:ext cx="83686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chemeClr val="tx1"/>
                </a:solidFill>
              </a:rPr>
              <a:t>Hypothesis</a:t>
            </a:r>
            <a:r>
              <a:rPr spc="-8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Testing</a:t>
            </a:r>
            <a:r>
              <a:rPr spc="-8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–</a:t>
            </a:r>
            <a:r>
              <a:rPr spc="-9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Significance</a:t>
            </a:r>
            <a:r>
              <a:rPr spc="-85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Level</a:t>
            </a:r>
          </a:p>
        </p:txBody>
      </p:sp>
      <p:sp>
        <p:nvSpPr>
          <p:cNvPr id="7" name="object 3"/>
          <p:cNvSpPr txBox="1"/>
          <p:nvPr/>
        </p:nvSpPr>
        <p:spPr>
          <a:xfrm>
            <a:off x="535940" y="1200403"/>
            <a:ext cx="11503660" cy="2157642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403860" lvl="0" indent="-342900" defTabSz="914400" eaLnBrk="1" fontAlgn="auto" latinLnBrk="0" hangingPunct="1">
              <a:lnSpc>
                <a:spcPts val="2590"/>
              </a:lnSpc>
              <a:spcBef>
                <a:spcPts val="425"/>
              </a:spcBef>
              <a:spcAft>
                <a:spcPts val="0"/>
              </a:spcAft>
              <a:buClrTx/>
              <a:buSzPct val="75000"/>
              <a:buFont typeface="Arial MT"/>
              <a:buChar char="•"/>
              <a:tabLst>
                <a:tab pos="355600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It refers to the degree of significance in which we accept or reject the null hypothesis. 100% accuracy is not possible for accepting a hypothesis.</a:t>
            </a:r>
          </a:p>
          <a:p>
            <a:pPr marL="355600" marR="403860" lvl="0" indent="-342900" defTabSz="914400" eaLnBrk="1" fontAlgn="auto" latinLnBrk="0" hangingPunct="1">
              <a:lnSpc>
                <a:spcPts val="2590"/>
              </a:lnSpc>
              <a:spcBef>
                <a:spcPts val="425"/>
              </a:spcBef>
              <a:spcAft>
                <a:spcPts val="0"/>
              </a:spcAft>
              <a:buClrTx/>
              <a:buSzPct val="75000"/>
              <a:buFont typeface="Arial MT"/>
              <a:buChar char="•"/>
              <a:tabLst>
                <a:tab pos="355600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Therefore, select a level of significance that is usually 5%. This is normally denoted with α</a:t>
            </a:r>
          </a:p>
          <a:p>
            <a:pPr marL="355600" marR="403860" lvl="0" indent="-342900" defTabSz="914400" eaLnBrk="1" fontAlgn="auto" latinLnBrk="0" hangingPunct="1">
              <a:lnSpc>
                <a:spcPts val="2590"/>
              </a:lnSpc>
              <a:spcBef>
                <a:spcPts val="425"/>
              </a:spcBef>
              <a:spcAft>
                <a:spcPts val="0"/>
              </a:spcAft>
              <a:buClrTx/>
              <a:buSzPct val="75000"/>
              <a:buFont typeface="Arial MT"/>
              <a:buChar char="•"/>
              <a:tabLst>
                <a:tab pos="355600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α is 0.05 or 5%, which means your output should be 95% confident to give a similar kind of result in each sample.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 Math"/>
              <a:cs typeface="Cambria Math"/>
            </a:endParaRPr>
          </a:p>
        </p:txBody>
      </p:sp>
      <p:pic>
        <p:nvPicPr>
          <p:cNvPr id="8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43400" y="3733800"/>
            <a:ext cx="4065233" cy="2395788"/>
          </a:xfrm>
          <a:prstGeom prst="rect">
            <a:avLst/>
          </a:prstGeom>
        </p:spPr>
      </p:pic>
      <p:sp>
        <p:nvSpPr>
          <p:cNvPr id="9" name="Date Placeholder 5"/>
          <p:cNvSpPr txBox="1">
            <a:spLocks/>
          </p:cNvSpPr>
          <p:nvPr/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396240" y="6475501"/>
            <a:ext cx="217170" cy="15240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pPr marL="38100" marR="0" lvl="0" indent="0" defTabSz="914400" eaLnBrk="1" fontAlgn="auto" latinLnBrk="0" hangingPunct="1">
              <a:lnSpc>
                <a:spcPts val="104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lang="en-US" sz="1800" b="0" i="0" u="none" strike="noStrike" kern="0" cap="none" spc="-25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38100" marR="0" lvl="0" indent="0" defTabSz="914400" eaLnBrk="1" fontAlgn="auto" latinLnBrk="0" hangingPunct="1">
                <a:lnSpc>
                  <a:spcPts val="104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800" b="0" i="0" u="none" strike="noStrike" kern="0" cap="none" spc="-25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9001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2FBA1C-100B-40BC-9421-B28EA803B3F2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664E48-8EBF-45D4-86A6-5BE608535861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 bwMode="auto">
          <a:xfrm>
            <a:off x="421640" y="332359"/>
            <a:ext cx="836866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270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2pPr>
            <a:lvl3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3pPr>
            <a:lvl4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4pPr>
            <a:lvl5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5pPr>
            <a:lvl6pPr marL="4572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6pPr>
            <a:lvl7pPr marL="9144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7pPr>
            <a:lvl8pPr marL="13716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8pPr>
            <a:lvl9pPr marL="18288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12700" marR="0" lvl="0" indent="0" algn="l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Hypothesis</a:t>
            </a:r>
            <a:r>
              <a:rPr kumimoji="0" lang="en-US" sz="3200" b="1" i="0" u="none" strike="noStrike" kern="0" cap="none" spc="-8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Testing</a:t>
            </a:r>
            <a:r>
              <a:rPr kumimoji="0" lang="en-US" sz="3200" b="1" i="0" u="none" strike="noStrike" kern="0" cap="none" spc="-8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–</a:t>
            </a:r>
            <a:r>
              <a:rPr kumimoji="0" lang="en-US" sz="3200" b="1" i="0" u="none" strike="noStrike" kern="0" cap="none" spc="-85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-1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P-Value</a:t>
            </a:r>
            <a:endParaRPr kumimoji="0" lang="en-US" sz="3200" b="1" i="0" u="none" strike="noStrike" kern="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j-ea"/>
              <a:cs typeface="+mj-cs"/>
            </a:endParaRPr>
          </a:p>
        </p:txBody>
      </p:sp>
      <p:sp>
        <p:nvSpPr>
          <p:cNvPr id="7" name="object 3"/>
          <p:cNvSpPr txBox="1"/>
          <p:nvPr/>
        </p:nvSpPr>
        <p:spPr>
          <a:xfrm>
            <a:off x="449349" y="1447800"/>
            <a:ext cx="11427460" cy="721351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lvl="0" indent="-342900" defTabSz="914400" eaLnBrk="1" fontAlgn="auto" latinLnBrk="0" hangingPunct="1">
              <a:lnSpc>
                <a:spcPts val="2590"/>
              </a:lnSpc>
              <a:spcBef>
                <a:spcPts val="425"/>
              </a:spcBef>
              <a:spcAft>
                <a:spcPts val="0"/>
              </a:spcAft>
              <a:buClrTx/>
              <a:buSzPct val="75000"/>
              <a:buFont typeface="Arial MT"/>
              <a:buChar char="•"/>
              <a:tabLst>
                <a:tab pos="355600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The P value, or calculated probability, is the probability of finding the observed/extreme results when the null hypothesis(H0) of a study-given problem is true. 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" name="Date Placeholder 5"/>
          <p:cNvSpPr txBox="1">
            <a:spLocks/>
          </p:cNvSpPr>
          <p:nvPr/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730A46-A985-43E8-BDA9-4D76A95A0D1D}" type="datetime1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2829701"/>
            <a:ext cx="3213003" cy="1422149"/>
          </a:xfrm>
          <a:prstGeom prst="rect">
            <a:avLst/>
          </a:prstGeom>
        </p:spPr>
      </p:pic>
      <p:sp>
        <p:nvSpPr>
          <p:cNvPr id="10" name="Slide Number Placeholder 8"/>
          <p:cNvSpPr txBox="1">
            <a:spLocks/>
          </p:cNvSpPr>
          <p:nvPr/>
        </p:nvSpPr>
        <p:spPr>
          <a:xfrm>
            <a:off x="396240" y="6475501"/>
            <a:ext cx="217170" cy="15240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pPr marL="38100" marR="0" lvl="0" indent="0" defTabSz="914400" eaLnBrk="1" fontAlgn="auto" latinLnBrk="0" hangingPunct="1">
              <a:lnSpc>
                <a:spcPts val="104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lang="en-US" sz="1800" b="0" i="0" u="none" strike="noStrike" kern="0" cap="none" spc="-25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38100" marR="0" lvl="0" indent="0" defTabSz="914400" eaLnBrk="1" fontAlgn="auto" latinLnBrk="0" hangingPunct="1">
                <a:lnSpc>
                  <a:spcPts val="104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800" b="0" i="0" u="none" strike="noStrike" kern="0" cap="none" spc="-25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1444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2FBA1C-100B-40BC-9421-B28EA803B3F2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664E48-8EBF-45D4-86A6-5BE608535861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 bwMode="auto">
          <a:xfrm>
            <a:off x="457200" y="304358"/>
            <a:ext cx="11182351" cy="505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270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2pPr>
            <a:lvl3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3pPr>
            <a:lvl4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4pPr>
            <a:lvl5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5pPr>
            <a:lvl6pPr marL="4572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6pPr>
            <a:lvl7pPr marL="9144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7pPr>
            <a:lvl8pPr marL="13716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8pPr>
            <a:lvl9pPr marL="18288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12700" marR="0" lvl="0" indent="0" algn="l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Hypothesis</a:t>
            </a:r>
            <a:r>
              <a:rPr kumimoji="0" lang="en-US" sz="3200" b="1" i="0" u="none" strike="noStrike" kern="0" cap="none" spc="-5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Testing</a:t>
            </a:r>
            <a:r>
              <a:rPr kumimoji="0" lang="en-US" sz="3200" b="1" i="0" u="none" strike="noStrike" kern="0" cap="none" spc="-5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–</a:t>
            </a:r>
            <a:r>
              <a:rPr kumimoji="0" lang="en-US" sz="3200" b="1" i="0" u="none" strike="noStrike" kern="0" cap="none" spc="-6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Outcomes</a:t>
            </a:r>
            <a:r>
              <a:rPr kumimoji="0" lang="en-US" sz="3200" b="1" i="0" u="none" strike="noStrike" kern="0" cap="none" spc="-6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and</a:t>
            </a:r>
            <a:r>
              <a:rPr kumimoji="0" lang="en-US" sz="3200" b="1" i="0" u="none" strike="noStrike" kern="0" cap="none" spc="-5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-1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Conclusions</a:t>
            </a:r>
            <a:endParaRPr kumimoji="0" lang="en-US" sz="3200" b="1" i="0" u="none" strike="noStrike" kern="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j-ea"/>
              <a:cs typeface="+mj-cs"/>
            </a:endParaRPr>
          </a:p>
        </p:txBody>
      </p:sp>
      <p:sp>
        <p:nvSpPr>
          <p:cNvPr id="7" name="object 3"/>
          <p:cNvSpPr txBox="1"/>
          <p:nvPr/>
        </p:nvSpPr>
        <p:spPr>
          <a:xfrm>
            <a:off x="457200" y="1299888"/>
            <a:ext cx="5049982" cy="1657505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355600" marR="5080" lvl="0" indent="-342900" defTabSz="914400" eaLnBrk="1" fontAlgn="auto" latinLnBrk="0" hangingPunct="1">
              <a:lnSpc>
                <a:spcPts val="2590"/>
              </a:lnSpc>
              <a:spcBef>
                <a:spcPts val="425"/>
              </a:spcBef>
              <a:spcAft>
                <a:spcPts val="0"/>
              </a:spcAft>
              <a:buClrTx/>
              <a:buSzPct val="75000"/>
              <a:buFont typeface="Arial MT"/>
              <a:buChar char="•"/>
              <a:tabLst>
                <a:tab pos="355600" algn="l"/>
              </a:tabLst>
              <a:defRPr/>
            </a:pP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If</a:t>
            </a:r>
            <a:r>
              <a:rPr kumimoji="0" sz="2400" b="0" i="0" u="none" strike="noStrike" kern="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p-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value</a:t>
            </a:r>
            <a:r>
              <a:rPr kumimoji="0" sz="2400" b="0" i="0" u="none" strike="noStrike" kern="0" cap="none" spc="-2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less</a:t>
            </a:r>
            <a:r>
              <a:rPr kumimoji="0" sz="2400" b="0" i="0" u="none" strike="noStrike" kern="0" cap="none" spc="-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than</a:t>
            </a:r>
            <a:r>
              <a:rPr kumimoji="0" sz="2400" b="0" i="0" u="none" strike="noStrike" kern="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or</a:t>
            </a:r>
            <a:r>
              <a:rPr kumimoji="0" sz="2400" b="0" i="0" u="none" strike="noStrike" kern="0" cap="none" spc="-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equal</a:t>
            </a:r>
            <a:r>
              <a:rPr kumimoji="0" sz="2400" b="0" i="0" u="none" strike="noStrike" kern="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2400" b="0" i="0" u="none" strike="noStrike" kern="0" cap="none" spc="-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-2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significance</a:t>
            </a:r>
            <a:r>
              <a:rPr kumimoji="0" sz="2400" b="0" i="0" u="none" strike="noStrike" kern="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level,</a:t>
            </a:r>
            <a:r>
              <a:rPr kumimoji="0" sz="2400" b="0" i="0" u="none" strike="noStrike" kern="0" cap="none" spc="-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2400" b="0" i="0" u="none" strike="noStrike" kern="0" cap="none" spc="-4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null</a:t>
            </a:r>
            <a:r>
              <a:rPr kumimoji="0" sz="2400" b="0" i="0" u="none" strike="noStrike" kern="0" cap="none" spc="-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hypothesis</a:t>
            </a:r>
            <a:r>
              <a:rPr kumimoji="0" sz="2400" b="0" i="0" u="none" strike="noStrike" kern="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-2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is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rejected</a:t>
            </a:r>
            <a:r>
              <a:rPr kumimoji="0" sz="2400" b="0" i="0" u="none" strike="noStrike" kern="0" cap="none" spc="-7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in</a:t>
            </a:r>
            <a:r>
              <a:rPr kumimoji="0" sz="2400" b="0" i="0" u="none" strike="noStrike" kern="0" cap="none" spc="-5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favor</a:t>
            </a:r>
            <a:r>
              <a:rPr kumimoji="0" sz="2400" b="0" i="0" u="none" strike="noStrike" kern="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2400" b="0" i="0" u="none" strike="noStrike" kern="0" cap="none" spc="-5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2400" b="0" i="0" u="none" strike="noStrike" kern="0" cap="none" spc="-6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alternative</a:t>
            </a:r>
            <a:r>
              <a:rPr kumimoji="0" sz="2400" b="0" i="0" u="none" strike="noStrike" kern="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hypothesis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12165" marR="0" lvl="1" indent="-342265" defTabSz="914400" eaLnBrk="1" fontAlgn="auto" latinLnBrk="0" hangingPunct="1">
              <a:lnSpc>
                <a:spcPts val="214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Arial MT"/>
              <a:buChar char="•"/>
              <a:tabLst>
                <a:tab pos="812165" algn="l"/>
              </a:tabLst>
              <a:defRPr/>
            </a:pP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2000" b="0" i="0" u="none" strike="noStrike" kern="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result</a:t>
            </a:r>
            <a:r>
              <a:rPr kumimoji="0" sz="2000" b="0" i="0" u="none" strike="noStrike" kern="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2000" b="0" i="0" u="none" strike="noStrike" kern="0" cap="none" spc="-6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statistically</a:t>
            </a:r>
            <a:r>
              <a:rPr kumimoji="0" sz="20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significant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" name="object 4"/>
          <p:cNvSpPr txBox="1"/>
          <p:nvPr/>
        </p:nvSpPr>
        <p:spPr>
          <a:xfrm>
            <a:off x="7060932" y="1293477"/>
            <a:ext cx="4796887" cy="1670329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355600" marR="5080" lvl="0" indent="-342900" algn="just" defTabSz="914400" eaLnBrk="1" fontAlgn="auto" latinLnBrk="0" hangingPunct="1">
              <a:lnSpc>
                <a:spcPts val="2590"/>
              </a:lnSpc>
              <a:spcBef>
                <a:spcPts val="425"/>
              </a:spcBef>
              <a:spcAft>
                <a:spcPts val="0"/>
              </a:spcAft>
              <a:buClrTx/>
              <a:buSzPct val="75000"/>
              <a:buFont typeface="Arial MT"/>
              <a:buChar char="•"/>
              <a:tabLst>
                <a:tab pos="355600" algn="l"/>
              </a:tabLst>
              <a:defRPr/>
            </a:pP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If</a:t>
            </a:r>
            <a:r>
              <a:rPr kumimoji="0" sz="2400" b="0" i="0" u="none" strike="noStrike" kern="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2400" b="0" i="0" u="none" strike="noStrike" kern="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p-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value</a:t>
            </a:r>
            <a:r>
              <a:rPr kumimoji="0" sz="24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2400" b="0" i="0" u="none" strike="noStrike" kern="0" cap="none" spc="-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greater</a:t>
            </a:r>
            <a:r>
              <a:rPr kumimoji="0" sz="2400" b="0" i="0" u="none" strike="noStrike" kern="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than</a:t>
            </a:r>
            <a:r>
              <a:rPr kumimoji="0" sz="2400" b="0" i="0" u="none" strike="noStrike" kern="0" cap="none" spc="-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or</a:t>
            </a:r>
            <a:r>
              <a:rPr kumimoji="0" sz="2400" b="0" i="0" u="none" strike="noStrike" kern="0" cap="none" spc="-2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equal</a:t>
            </a:r>
            <a:r>
              <a:rPr kumimoji="0" sz="2400" b="0" i="0" u="none" strike="noStrike" kern="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2400" b="0" i="0" u="none" strike="noStrike" kern="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-2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the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significance</a:t>
            </a:r>
            <a:r>
              <a:rPr kumimoji="0" sz="2400" b="0" i="0" u="none" strike="noStrike" kern="0" cap="none" spc="-4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level,</a:t>
            </a:r>
            <a:r>
              <a:rPr kumimoji="0" sz="2400" b="0" i="0" u="none" strike="noStrike" kern="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2400" b="0" i="0" u="none" strike="noStrike" kern="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null</a:t>
            </a:r>
            <a:r>
              <a:rPr kumimoji="0" sz="2400" b="0" i="0" u="none" strike="noStrike" kern="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hypothesis</a:t>
            </a:r>
            <a:r>
              <a:rPr kumimoji="0" sz="2400" b="0" i="0" u="none" strike="noStrike" kern="0" cap="none" spc="-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2400" b="0" i="0" u="none" strike="noStrike" kern="0" cap="none" spc="-4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0" i="0" u="none" strike="noStrike" kern="0" cap="none" spc="-2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not </a:t>
            </a:r>
            <a:r>
              <a:rPr kumimoji="0" sz="2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rejected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812165" marR="0" lvl="1" indent="-342265" algn="just" defTabSz="914400" eaLnBrk="1" fontAlgn="auto" latinLnBrk="0" hangingPunct="1">
              <a:lnSpc>
                <a:spcPts val="2365"/>
              </a:lnSpc>
              <a:spcBef>
                <a:spcPts val="0"/>
              </a:spcBef>
              <a:spcAft>
                <a:spcPts val="0"/>
              </a:spcAft>
              <a:buClrTx/>
              <a:buSzPct val="81818"/>
              <a:buFont typeface="Arial MT"/>
              <a:buChar char="•"/>
              <a:tabLst>
                <a:tab pos="812165" algn="l"/>
              </a:tabLst>
              <a:defRPr/>
            </a:pP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The</a:t>
            </a:r>
            <a:r>
              <a:rPr kumimoji="0" sz="22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result</a:t>
            </a:r>
            <a:r>
              <a:rPr kumimoji="0" sz="2200" b="0" i="0" u="none" strike="noStrike" kern="0" cap="none" spc="-3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2200" b="0" i="0" u="none" strike="noStrike" kern="0" cap="none" spc="-2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not</a:t>
            </a:r>
            <a:r>
              <a:rPr kumimoji="0" sz="2200" b="0" i="0" u="none" strike="noStrike" kern="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statistically</a:t>
            </a:r>
            <a:r>
              <a:rPr kumimoji="0" sz="2200" b="0" i="0" u="none" strike="noStrike" kern="0" cap="none" spc="-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2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significant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grpSp>
        <p:nvGrpSpPr>
          <p:cNvPr id="9" name="object 5"/>
          <p:cNvGrpSpPr/>
          <p:nvPr/>
        </p:nvGrpSpPr>
        <p:grpSpPr>
          <a:xfrm>
            <a:off x="3581400" y="3276600"/>
            <a:ext cx="5101244" cy="3101340"/>
            <a:chOff x="6571488" y="2221992"/>
            <a:chExt cx="5303520" cy="3287395"/>
          </a:xfrm>
        </p:grpSpPr>
        <p:pic>
          <p:nvPicPr>
            <p:cNvPr id="10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71488" y="2221992"/>
              <a:ext cx="5303520" cy="3287267"/>
            </a:xfrm>
            <a:prstGeom prst="rect">
              <a:avLst/>
            </a:prstGeom>
          </p:spPr>
        </p:pic>
        <p:pic>
          <p:nvPicPr>
            <p:cNvPr id="11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87977" y="3953065"/>
              <a:ext cx="132968" cy="163449"/>
            </a:xfrm>
            <a:prstGeom prst="rect">
              <a:avLst/>
            </a:prstGeom>
          </p:spPr>
        </p:pic>
        <p:sp>
          <p:nvSpPr>
            <p:cNvPr id="12" name="object 8"/>
            <p:cNvSpPr/>
            <p:nvPr/>
          </p:nvSpPr>
          <p:spPr>
            <a:xfrm>
              <a:off x="10524616" y="3082163"/>
              <a:ext cx="85725" cy="734695"/>
            </a:xfrm>
            <a:custGeom>
              <a:avLst/>
              <a:gdLst/>
              <a:ahLst/>
              <a:cxnLst/>
              <a:rect l="l" t="t" r="r" b="b"/>
              <a:pathLst>
                <a:path w="85725" h="734695">
                  <a:moveTo>
                    <a:pt x="28639" y="648969"/>
                  </a:moveTo>
                  <a:lnTo>
                    <a:pt x="0" y="649351"/>
                  </a:lnTo>
                  <a:lnTo>
                    <a:pt x="44068" y="734568"/>
                  </a:lnTo>
                  <a:lnTo>
                    <a:pt x="78435" y="663320"/>
                  </a:lnTo>
                  <a:lnTo>
                    <a:pt x="28828" y="663320"/>
                  </a:lnTo>
                  <a:lnTo>
                    <a:pt x="28639" y="648969"/>
                  </a:lnTo>
                  <a:close/>
                </a:path>
                <a:path w="85725" h="734695">
                  <a:moveTo>
                    <a:pt x="57214" y="648588"/>
                  </a:moveTo>
                  <a:lnTo>
                    <a:pt x="28639" y="648969"/>
                  </a:lnTo>
                  <a:lnTo>
                    <a:pt x="28828" y="663320"/>
                  </a:lnTo>
                  <a:lnTo>
                    <a:pt x="57403" y="662939"/>
                  </a:lnTo>
                  <a:lnTo>
                    <a:pt x="57214" y="648588"/>
                  </a:lnTo>
                  <a:close/>
                </a:path>
                <a:path w="85725" h="734695">
                  <a:moveTo>
                    <a:pt x="85725" y="648207"/>
                  </a:moveTo>
                  <a:lnTo>
                    <a:pt x="57214" y="648588"/>
                  </a:lnTo>
                  <a:lnTo>
                    <a:pt x="57403" y="662939"/>
                  </a:lnTo>
                  <a:lnTo>
                    <a:pt x="28828" y="663320"/>
                  </a:lnTo>
                  <a:lnTo>
                    <a:pt x="78435" y="663320"/>
                  </a:lnTo>
                  <a:lnTo>
                    <a:pt x="85725" y="648207"/>
                  </a:lnTo>
                  <a:close/>
                </a:path>
                <a:path w="85725" h="734695">
                  <a:moveTo>
                    <a:pt x="48640" y="0"/>
                  </a:moveTo>
                  <a:lnTo>
                    <a:pt x="20065" y="253"/>
                  </a:lnTo>
                  <a:lnTo>
                    <a:pt x="28639" y="648969"/>
                  </a:lnTo>
                  <a:lnTo>
                    <a:pt x="57214" y="648588"/>
                  </a:lnTo>
                  <a:lnTo>
                    <a:pt x="48640" y="0"/>
                  </a:lnTo>
                  <a:close/>
                </a:path>
              </a:pathLst>
            </a:custGeom>
            <a:solidFill>
              <a:srgbClr val="173863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3" name="object 9"/>
          <p:cNvSpPr txBox="1"/>
          <p:nvPr/>
        </p:nvSpPr>
        <p:spPr>
          <a:xfrm>
            <a:off x="7000923" y="3489040"/>
            <a:ext cx="794626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173863"/>
                </a:solidFill>
                <a:effectLst/>
                <a:uLnTx/>
                <a:uFillTx/>
                <a:latin typeface="Calibri"/>
                <a:cs typeface="Calibri"/>
              </a:rPr>
              <a:t>Reject</a:t>
            </a:r>
            <a:r>
              <a:rPr kumimoji="0" sz="1400" b="0" i="0" u="none" strike="noStrike" kern="0" cap="none" spc="-40" normalizeH="0" baseline="0" noProof="0" dirty="0">
                <a:ln>
                  <a:noFill/>
                </a:ln>
                <a:solidFill>
                  <a:srgbClr val="173863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rgbClr val="173863"/>
                </a:solidFill>
                <a:effectLst/>
                <a:uLnTx/>
                <a:uFillTx/>
                <a:latin typeface="Calibri"/>
                <a:cs typeface="Calibri"/>
              </a:rPr>
              <a:t>Null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173863"/>
                </a:solidFill>
                <a:effectLst/>
                <a:uLnTx/>
                <a:uFillTx/>
                <a:latin typeface="Calibri"/>
                <a:cs typeface="Calibri"/>
              </a:rPr>
              <a:t>Hypothesis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grpSp>
        <p:nvGrpSpPr>
          <p:cNvPr id="14" name="object 10"/>
          <p:cNvGrpSpPr/>
          <p:nvPr/>
        </p:nvGrpSpPr>
        <p:grpSpPr>
          <a:xfrm>
            <a:off x="6553200" y="3505716"/>
            <a:ext cx="197583" cy="1479668"/>
            <a:chOff x="9809797" y="1937511"/>
            <a:chExt cx="133350" cy="2179320"/>
          </a:xfrm>
        </p:grpSpPr>
        <p:pic>
          <p:nvPicPr>
            <p:cNvPr id="15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09797" y="3953065"/>
              <a:ext cx="132969" cy="163449"/>
            </a:xfrm>
            <a:prstGeom prst="rect">
              <a:avLst/>
            </a:prstGeom>
          </p:spPr>
        </p:pic>
        <p:sp>
          <p:nvSpPr>
            <p:cNvPr id="16" name="object 12"/>
            <p:cNvSpPr/>
            <p:nvPr/>
          </p:nvSpPr>
          <p:spPr>
            <a:xfrm>
              <a:off x="9830053" y="1937511"/>
              <a:ext cx="92710" cy="1974214"/>
            </a:xfrm>
            <a:custGeom>
              <a:avLst/>
              <a:gdLst/>
              <a:ahLst/>
              <a:cxnLst/>
              <a:rect l="l" t="t" r="r" b="b"/>
              <a:pathLst>
                <a:path w="92709" h="1974214">
                  <a:moveTo>
                    <a:pt x="35545" y="1888828"/>
                  </a:moveTo>
                  <a:lnTo>
                    <a:pt x="6985" y="1889379"/>
                  </a:lnTo>
                  <a:lnTo>
                    <a:pt x="51435" y="1974214"/>
                  </a:lnTo>
                  <a:lnTo>
                    <a:pt x="85376" y="1903095"/>
                  </a:lnTo>
                  <a:lnTo>
                    <a:pt x="35814" y="1903095"/>
                  </a:lnTo>
                  <a:lnTo>
                    <a:pt x="35545" y="1888828"/>
                  </a:lnTo>
                  <a:close/>
                </a:path>
                <a:path w="92709" h="1974214">
                  <a:moveTo>
                    <a:pt x="64118" y="1888278"/>
                  </a:moveTo>
                  <a:lnTo>
                    <a:pt x="35545" y="1888828"/>
                  </a:lnTo>
                  <a:lnTo>
                    <a:pt x="35814" y="1903095"/>
                  </a:lnTo>
                  <a:lnTo>
                    <a:pt x="64389" y="1902587"/>
                  </a:lnTo>
                  <a:lnTo>
                    <a:pt x="64118" y="1888278"/>
                  </a:lnTo>
                  <a:close/>
                </a:path>
                <a:path w="92709" h="1974214">
                  <a:moveTo>
                    <a:pt x="92710" y="1887727"/>
                  </a:moveTo>
                  <a:lnTo>
                    <a:pt x="64118" y="1888278"/>
                  </a:lnTo>
                  <a:lnTo>
                    <a:pt x="64389" y="1902587"/>
                  </a:lnTo>
                  <a:lnTo>
                    <a:pt x="35814" y="1903095"/>
                  </a:lnTo>
                  <a:lnTo>
                    <a:pt x="85376" y="1903095"/>
                  </a:lnTo>
                  <a:lnTo>
                    <a:pt x="92710" y="1887727"/>
                  </a:lnTo>
                  <a:close/>
                </a:path>
                <a:path w="92709" h="1974214">
                  <a:moveTo>
                    <a:pt x="28448" y="0"/>
                  </a:moveTo>
                  <a:lnTo>
                    <a:pt x="0" y="508"/>
                  </a:lnTo>
                  <a:lnTo>
                    <a:pt x="35545" y="1888828"/>
                  </a:lnTo>
                  <a:lnTo>
                    <a:pt x="64118" y="1888278"/>
                  </a:lnTo>
                  <a:lnTo>
                    <a:pt x="28448" y="0"/>
                  </a:lnTo>
                  <a:close/>
                </a:path>
              </a:pathLst>
            </a:custGeom>
            <a:solidFill>
              <a:srgbClr val="173863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7" name="object 13"/>
          <p:cNvSpPr txBox="1"/>
          <p:nvPr/>
        </p:nvSpPr>
        <p:spPr>
          <a:xfrm>
            <a:off x="6242485" y="2651013"/>
            <a:ext cx="818447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173863"/>
                </a:solidFill>
                <a:effectLst/>
                <a:uLnTx/>
                <a:uFillTx/>
                <a:latin typeface="Calibri"/>
                <a:cs typeface="Calibri"/>
              </a:rPr>
              <a:t>Accept</a:t>
            </a:r>
            <a:r>
              <a:rPr kumimoji="0" sz="1400" b="0" i="0" u="none" strike="noStrike" kern="0" cap="none" spc="-45" normalizeH="0" baseline="0" noProof="0" dirty="0">
                <a:ln>
                  <a:noFill/>
                </a:ln>
                <a:solidFill>
                  <a:srgbClr val="173863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0" i="0" u="none" strike="noStrike" kern="0" cap="none" spc="-20" normalizeH="0" baseline="0" noProof="0" dirty="0">
                <a:ln>
                  <a:noFill/>
                </a:ln>
                <a:solidFill>
                  <a:srgbClr val="173863"/>
                </a:solidFill>
                <a:effectLst/>
                <a:uLnTx/>
                <a:uFillTx/>
                <a:latin typeface="Calibri"/>
                <a:cs typeface="Calibri"/>
              </a:rPr>
              <a:t>Null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rgbClr val="173863"/>
                </a:solidFill>
                <a:effectLst/>
                <a:uLnTx/>
                <a:uFillTx/>
                <a:latin typeface="Calibri"/>
                <a:cs typeface="Calibri"/>
              </a:rPr>
              <a:t>Hypothesis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8" name="Date Placeholder 14"/>
          <p:cNvSpPr txBox="1">
            <a:spLocks/>
          </p:cNvSpPr>
          <p:nvPr/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7C147C-FA20-45F1-96AE-49CDF0971938}" type="datetime1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Slide Number Placeholder 13"/>
          <p:cNvSpPr txBox="1">
            <a:spLocks/>
          </p:cNvSpPr>
          <p:nvPr/>
        </p:nvSpPr>
        <p:spPr>
          <a:xfrm>
            <a:off x="396240" y="6475501"/>
            <a:ext cx="217170" cy="15240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pPr marL="38100" marR="0" lvl="0" indent="0" defTabSz="914400" eaLnBrk="1" fontAlgn="auto" latinLnBrk="0" hangingPunct="1">
              <a:lnSpc>
                <a:spcPts val="104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lang="en-US" sz="1800" b="0" i="0" u="none" strike="noStrike" kern="0" cap="none" spc="-25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38100" marR="0" lvl="0" indent="0" defTabSz="914400" eaLnBrk="1" fontAlgn="auto" latinLnBrk="0" hangingPunct="1">
                <a:lnSpc>
                  <a:spcPts val="104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800" b="0" i="0" u="none" strike="noStrike" kern="0" cap="none" spc="-25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7227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2FBA1C-100B-40BC-9421-B28EA803B3F2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664E48-8EBF-45D4-86A6-5BE608535861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 bwMode="auto">
          <a:xfrm>
            <a:off x="421640" y="309692"/>
            <a:ext cx="9941560" cy="505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270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2pPr>
            <a:lvl3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3pPr>
            <a:lvl4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4pPr>
            <a:lvl5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5pPr>
            <a:lvl6pPr marL="4572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6pPr>
            <a:lvl7pPr marL="9144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7pPr>
            <a:lvl8pPr marL="13716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8pPr>
            <a:lvl9pPr marL="18288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12700" marR="0" lvl="0" indent="0" algn="l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Hypothesis</a:t>
            </a:r>
            <a:r>
              <a:rPr kumimoji="0" lang="en-US" sz="3200" b="1" i="0" u="none" strike="noStrike" kern="0" cap="none" spc="-5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Testing</a:t>
            </a:r>
            <a:r>
              <a:rPr kumimoji="0" lang="en-US" sz="3200" b="1" i="0" u="none" strike="noStrike" kern="0" cap="none" spc="-5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–</a:t>
            </a:r>
            <a:r>
              <a:rPr kumimoji="0" lang="en-US" sz="3200" b="1" i="0" u="none" strike="noStrike" kern="0" cap="none" spc="-6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Type</a:t>
            </a:r>
            <a:r>
              <a:rPr kumimoji="0" lang="en-US" sz="3200" b="1" i="0" u="none" strike="noStrike" kern="0" cap="none" spc="-6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I</a:t>
            </a:r>
            <a:r>
              <a:rPr kumimoji="0" lang="en-US" sz="3200" b="1" i="0" u="none" strike="noStrike" kern="0" cap="none" spc="-5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and</a:t>
            </a:r>
            <a:r>
              <a:rPr kumimoji="0" lang="en-US" sz="3200" b="1" i="0" u="none" strike="noStrike" kern="0" cap="none" spc="-6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Type</a:t>
            </a:r>
            <a:r>
              <a:rPr kumimoji="0" lang="en-US" sz="3200" b="1" i="0" u="none" strike="noStrike" kern="0" cap="none" spc="-4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II</a:t>
            </a:r>
            <a:r>
              <a:rPr kumimoji="0" lang="en-US" sz="3200" b="1" i="0" u="none" strike="noStrike" kern="0" cap="none" spc="-65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-1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Errors</a:t>
            </a:r>
            <a:endParaRPr kumimoji="0" lang="en-US" sz="3200" b="1" i="0" u="none" strike="noStrike" kern="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j-ea"/>
              <a:cs typeface="+mj-cs"/>
            </a:endParaRPr>
          </a:p>
        </p:txBody>
      </p:sp>
      <p:sp>
        <p:nvSpPr>
          <p:cNvPr id="7" name="Date Placeholder 8"/>
          <p:cNvSpPr txBox="1">
            <a:spLocks/>
          </p:cNvSpPr>
          <p:nvPr/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413D8C-A3A3-428C-9B59-C9C635D14418}" type="datetime1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752600"/>
            <a:ext cx="8074507" cy="3405187"/>
          </a:xfrm>
          <a:prstGeom prst="rect">
            <a:avLst/>
          </a:prstGeom>
        </p:spPr>
      </p:pic>
      <p:sp>
        <p:nvSpPr>
          <p:cNvPr id="9" name="Slide Number Placeholder 11"/>
          <p:cNvSpPr txBox="1">
            <a:spLocks/>
          </p:cNvSpPr>
          <p:nvPr/>
        </p:nvSpPr>
        <p:spPr>
          <a:xfrm>
            <a:off x="396240" y="6475501"/>
            <a:ext cx="217170" cy="15240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pPr marL="38100" marR="0" lvl="0" indent="0" defTabSz="914400" eaLnBrk="1" fontAlgn="auto" latinLnBrk="0" hangingPunct="1">
              <a:lnSpc>
                <a:spcPts val="104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lang="en-US" sz="1800" b="0" i="0" u="none" strike="noStrike" kern="0" cap="none" spc="-25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38100" marR="0" lvl="0" indent="0" defTabSz="914400" eaLnBrk="1" fontAlgn="auto" latinLnBrk="0" hangingPunct="1">
                <a:lnSpc>
                  <a:spcPts val="104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800" b="0" i="0" u="none" strike="noStrike" kern="0" cap="none" spc="-25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8527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2FBA1C-100B-40BC-9421-B28EA803B3F2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664E48-8EBF-45D4-86A6-5BE608535861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 bwMode="auto">
          <a:xfrm>
            <a:off x="421640" y="332359"/>
            <a:ext cx="836866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270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2pPr>
            <a:lvl3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3pPr>
            <a:lvl4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4pPr>
            <a:lvl5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5pPr>
            <a:lvl6pPr marL="4572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6pPr>
            <a:lvl7pPr marL="9144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7pPr>
            <a:lvl8pPr marL="13716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8pPr>
            <a:lvl9pPr marL="18288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12700" marR="0" lvl="0" indent="0" algn="l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Hypothesis</a:t>
            </a:r>
            <a:r>
              <a:rPr kumimoji="0" lang="en-US" sz="3200" b="1" i="0" u="none" strike="noStrike" kern="0" cap="none" spc="-8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Testing</a:t>
            </a:r>
            <a:r>
              <a:rPr kumimoji="0" lang="en-US" sz="3200" b="1" i="0" u="none" strike="noStrike" kern="0" cap="none" spc="-75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–</a:t>
            </a:r>
            <a:r>
              <a:rPr kumimoji="0" lang="en-US" sz="3200" b="1" i="0" u="none" strike="noStrike" kern="0" cap="none" spc="-85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Example</a:t>
            </a:r>
            <a:endParaRPr kumimoji="0" lang="en-US" sz="3200" b="1" i="0" u="none" strike="noStrike" kern="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j-ea"/>
              <a:cs typeface="+mj-cs"/>
            </a:endParaRPr>
          </a:p>
        </p:txBody>
      </p:sp>
      <p:sp>
        <p:nvSpPr>
          <p:cNvPr id="7" name="Date Placeholder 4"/>
          <p:cNvSpPr txBox="1">
            <a:spLocks/>
          </p:cNvSpPr>
          <p:nvPr/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76E9B0-C399-4A5D-A612-F4B9B71AAB0E}" type="datetime1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1640" y="1524000"/>
            <a:ext cx="658876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Case A:  Expenses on insurance are known to be on average 13K USD. You hypothesize that they are large. You collect the data in the csv file "insurance.csv".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1524000"/>
            <a:ext cx="4305300" cy="4543425"/>
          </a:xfrm>
          <a:prstGeom prst="rect">
            <a:avLst/>
          </a:prstGeom>
        </p:spPr>
      </p:pic>
      <p:sp>
        <p:nvSpPr>
          <p:cNvPr id="10" name="Slide Number Placeholder 8"/>
          <p:cNvSpPr txBox="1">
            <a:spLocks/>
          </p:cNvSpPr>
          <p:nvPr/>
        </p:nvSpPr>
        <p:spPr>
          <a:xfrm>
            <a:off x="396240" y="6475501"/>
            <a:ext cx="217170" cy="15240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pPr marL="38100" marR="0" lvl="0" indent="0" defTabSz="914400" eaLnBrk="1" fontAlgn="auto" latinLnBrk="0" hangingPunct="1">
              <a:lnSpc>
                <a:spcPts val="104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lang="en-US" sz="1800" b="0" i="0" u="none" strike="noStrike" kern="0" cap="none" spc="-25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38100" marR="0" lvl="0" indent="0" defTabSz="914400" eaLnBrk="1" fontAlgn="auto" latinLnBrk="0" hangingPunct="1">
                <a:lnSpc>
                  <a:spcPts val="104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800" b="0" i="0" u="none" strike="noStrike" kern="0" cap="none" spc="-25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7783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2FBA1C-100B-40BC-9421-B28EA803B3F2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664E48-8EBF-45D4-86A6-5BE608535861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6" name="object 2"/>
          <p:cNvGrpSpPr/>
          <p:nvPr/>
        </p:nvGrpSpPr>
        <p:grpSpPr>
          <a:xfrm>
            <a:off x="343661" y="934211"/>
            <a:ext cx="11487150" cy="38100"/>
            <a:chOff x="343661" y="934211"/>
            <a:chExt cx="11487150" cy="38100"/>
          </a:xfrm>
        </p:grpSpPr>
        <p:sp>
          <p:nvSpPr>
            <p:cNvPr id="7" name="object 3"/>
            <p:cNvSpPr/>
            <p:nvPr/>
          </p:nvSpPr>
          <p:spPr>
            <a:xfrm>
              <a:off x="343661" y="953261"/>
              <a:ext cx="11487150" cy="0"/>
            </a:xfrm>
            <a:custGeom>
              <a:avLst/>
              <a:gdLst/>
              <a:ahLst/>
              <a:cxnLst/>
              <a:rect l="l" t="t" r="r" b="b"/>
              <a:pathLst>
                <a:path w="11487150">
                  <a:moveTo>
                    <a:pt x="0" y="0"/>
                  </a:moveTo>
                  <a:lnTo>
                    <a:pt x="11487150" y="0"/>
                  </a:lnTo>
                </a:path>
              </a:pathLst>
            </a:custGeom>
            <a:ln w="28575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object 4"/>
            <p:cNvSpPr/>
            <p:nvPr/>
          </p:nvSpPr>
          <p:spPr>
            <a:xfrm>
              <a:off x="343661" y="953261"/>
              <a:ext cx="2905125" cy="0"/>
            </a:xfrm>
            <a:custGeom>
              <a:avLst/>
              <a:gdLst/>
              <a:ahLst/>
              <a:cxnLst/>
              <a:rect l="l" t="t" r="r" b="b"/>
              <a:pathLst>
                <a:path w="2905125">
                  <a:moveTo>
                    <a:pt x="0" y="0"/>
                  </a:moveTo>
                  <a:lnTo>
                    <a:pt x="2905125" y="0"/>
                  </a:lnTo>
                </a:path>
              </a:pathLst>
            </a:custGeom>
            <a:ln w="38100">
              <a:solidFill>
                <a:srgbClr val="04BAF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9" name="object 5"/>
          <p:cNvSpPr txBox="1">
            <a:spLocks/>
          </p:cNvSpPr>
          <p:nvPr/>
        </p:nvSpPr>
        <p:spPr bwMode="auto">
          <a:xfrm>
            <a:off x="421640" y="332359"/>
            <a:ext cx="836866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270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2pPr>
            <a:lvl3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3pPr>
            <a:lvl4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4pPr>
            <a:lvl5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5pPr>
            <a:lvl6pPr marL="4572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6pPr>
            <a:lvl7pPr marL="9144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7pPr>
            <a:lvl8pPr marL="13716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8pPr>
            <a:lvl9pPr marL="18288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12700" marR="0" lvl="0" indent="0" algn="l" defTabSz="91440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Hypothesis</a:t>
            </a:r>
            <a:r>
              <a:rPr kumimoji="0" lang="en-US" sz="3200" b="1" i="0" u="none" strike="noStrike" kern="0" cap="none" spc="-8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Testing</a:t>
            </a:r>
            <a:r>
              <a:rPr kumimoji="0" lang="en-US" sz="3200" b="1" i="0" u="none" strike="noStrike" kern="0" cap="none" spc="-75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–</a:t>
            </a:r>
            <a:r>
              <a:rPr kumimoji="0" lang="en-US" sz="3200" b="1" i="0" u="none" strike="noStrike" kern="0" cap="none" spc="-85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Example</a:t>
            </a:r>
            <a:endParaRPr kumimoji="0" lang="en-US" sz="3200" b="1" i="0" u="none" strike="noStrike" kern="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j-ea"/>
              <a:cs typeface="+mj-cs"/>
            </a:endParaRPr>
          </a:p>
        </p:txBody>
      </p:sp>
      <p:sp>
        <p:nvSpPr>
          <p:cNvPr id="10" name="Date Placeholder 7"/>
          <p:cNvSpPr txBox="1">
            <a:spLocks/>
          </p:cNvSpPr>
          <p:nvPr/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04085-13B9-4693-B4DD-FED3C6327249}" type="datetime1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1640" y="1997839"/>
            <a:ext cx="11236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Step 1: Define the Hypothesis</a:t>
            </a:r>
          </a:p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273239"/>
              </a:solidFill>
              <a:effectLst/>
              <a:uLnTx/>
              <a:uFillTx/>
              <a:latin typeface="Nunito"/>
            </a:endParaRP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Null Hypothesis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: (H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0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)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Average insurance expenses is 13000 USD</a:t>
            </a: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Alternate Hypothesis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: (H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1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)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Average insurance expenses is larger than 13000 USD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273239"/>
              </a:solidFill>
              <a:effectLst/>
              <a:uLnTx/>
              <a:uFillTx/>
              <a:latin typeface="Nunito"/>
            </a:endParaRPr>
          </a:p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273239"/>
              </a:solidFill>
              <a:effectLst/>
              <a:uLnTx/>
              <a:uFillTx/>
              <a:latin typeface="Nunito"/>
            </a:endParaRPr>
          </a:p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273239"/>
              </a:solidFill>
              <a:effectLst/>
              <a:uLnTx/>
              <a:uFillTx/>
              <a:latin typeface="Nunito"/>
            </a:endParaRPr>
          </a:p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Step 2: Define the Significance level</a:t>
            </a:r>
          </a:p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273239"/>
              </a:solidFill>
              <a:effectLst/>
              <a:uLnTx/>
              <a:uFillTx/>
              <a:latin typeface="Nunito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Let’s consider the Significance level at 0.05, indicating rejection of the null hypothesis.</a:t>
            </a:r>
          </a:p>
        </p:txBody>
      </p:sp>
      <p:sp>
        <p:nvSpPr>
          <p:cNvPr id="12" name="Slide Number Placeholder 8"/>
          <p:cNvSpPr txBox="1">
            <a:spLocks/>
          </p:cNvSpPr>
          <p:nvPr/>
        </p:nvSpPr>
        <p:spPr>
          <a:xfrm>
            <a:off x="396240" y="6475501"/>
            <a:ext cx="217170" cy="15240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pPr marL="38100" marR="0" lvl="0" indent="0" defTabSz="914400" eaLnBrk="1" fontAlgn="auto" latinLnBrk="0" hangingPunct="1">
              <a:lnSpc>
                <a:spcPts val="104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lang="en-US" sz="1800" b="0" i="0" u="none" strike="noStrike" kern="0" cap="none" spc="-25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38100" marR="0" lvl="0" indent="0" defTabSz="914400" eaLnBrk="1" fontAlgn="auto" latinLnBrk="0" hangingPunct="1">
                <a:lnSpc>
                  <a:spcPts val="104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800" b="0" i="0" u="none" strike="noStrike" kern="0" cap="none" spc="-25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487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2FBA1C-100B-40BC-9421-B28EA803B3F2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664E48-8EBF-45D4-86A6-5BE608535861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21640" y="332359"/>
            <a:ext cx="83686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2pPr>
            <a:lvl3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3pPr>
            <a:lvl4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4pPr>
            <a:lvl5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5pPr>
            <a:lvl6pPr marL="4572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6pPr>
            <a:lvl7pPr marL="9144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7pPr>
            <a:lvl8pPr marL="13716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8pPr>
            <a:lvl9pPr marL="18288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Hypothesis</a:t>
            </a:r>
            <a:r>
              <a:rPr kumimoji="0" lang="en-US" sz="3200" b="1" i="0" u="none" strike="noStrike" kern="0" cap="none" spc="-8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Testing</a:t>
            </a:r>
            <a:r>
              <a:rPr kumimoji="0" lang="en-US" sz="3200" b="1" i="0" u="none" strike="noStrike" kern="0" cap="none" spc="-75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–</a:t>
            </a:r>
            <a:r>
              <a:rPr kumimoji="0" lang="en-US" sz="3200" b="1" i="0" u="none" strike="noStrike" kern="0" cap="none" spc="-85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Example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j-ea"/>
              <a:cs typeface="+mj-cs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EE6DE9-1757-4DCF-8B5A-C494A3B15E8F}" type="datetime1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0200" y="16002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Step 3: Compute the test statistic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The test statistic is calculated by using the z formula </a:t>
            </a: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Z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=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KaTeX_Main"/>
              </a:rPr>
              <a:t>(13270.42–13000)/(12110÷36.578)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​ and we get accordingly , </a:t>
            </a: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Z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273239"/>
                </a:solidFill>
                <a:effectLst/>
                <a:uLnTx/>
                <a:uFillTx/>
                <a:latin typeface="Nunito"/>
              </a:rPr>
              <a:t>=0.81681.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273239"/>
              </a:solidFill>
              <a:effectLst/>
              <a:uLnTx/>
              <a:uFillTx/>
              <a:latin typeface="Nunito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273239"/>
              </a:solidFill>
              <a:effectLst/>
              <a:uLnTx/>
              <a:uFillTx/>
              <a:latin typeface="Nunito"/>
            </a:endParaRPr>
          </a:p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Step 4: Find the p-value</a:t>
            </a: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p-value =  0.207</a:t>
            </a: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Slide Number Placeholder 7"/>
          <p:cNvSpPr txBox="1">
            <a:spLocks/>
          </p:cNvSpPr>
          <p:nvPr/>
        </p:nvSpPr>
        <p:spPr>
          <a:xfrm>
            <a:off x="396240" y="6475501"/>
            <a:ext cx="217170" cy="15240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pPr marL="38100" marR="0" lvl="0" indent="0" defTabSz="914400" eaLnBrk="1" fontAlgn="auto" latinLnBrk="0" hangingPunct="1">
              <a:lnSpc>
                <a:spcPts val="104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lang="en-US" sz="1800" b="0" i="0" u="none" strike="noStrike" kern="0" cap="none" spc="-25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38100" marR="0" lvl="0" indent="0" defTabSz="914400" eaLnBrk="1" fontAlgn="auto" latinLnBrk="0" hangingPunct="1">
                <a:lnSpc>
                  <a:spcPts val="104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800" b="0" i="0" u="none" strike="noStrike" kern="0" cap="none" spc="-25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4912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2FBA1C-100B-40BC-9421-B28EA803B3F2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664E48-8EBF-45D4-86A6-5BE608535861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21640" y="332359"/>
            <a:ext cx="83686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2pPr>
            <a:lvl3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3pPr>
            <a:lvl4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4pPr>
            <a:lvl5pPr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5pPr>
            <a:lvl6pPr marL="4572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6pPr>
            <a:lvl7pPr marL="9144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7pPr>
            <a:lvl8pPr marL="13716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8pPr>
            <a:lvl9pPr marL="1828800" algn="l" rtl="0" eaLnBrk="0" fontAlgn="base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Hypothesis</a:t>
            </a:r>
            <a:r>
              <a:rPr kumimoji="0" lang="en-US" sz="3200" b="1" i="0" u="none" strike="noStrike" kern="0" cap="none" spc="-8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Testing</a:t>
            </a:r>
            <a:r>
              <a:rPr kumimoji="0" lang="en-US" sz="3200" b="1" i="0" u="none" strike="noStrike" kern="0" cap="none" spc="-75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–</a:t>
            </a:r>
            <a:r>
              <a:rPr kumimoji="0" lang="en-US" sz="3200" b="1" i="0" u="none" strike="noStrike" kern="0" cap="none" spc="-85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Example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j-ea"/>
              <a:cs typeface="+mj-cs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31AC3D-DE8E-4E6F-BA37-CA6B8B139278}" type="datetime1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1997839"/>
            <a:ext cx="97536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Step 5: Result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If the p-value is less than or equal to 0.05, the researchers reject the null hypothesis.</a:t>
            </a:r>
          </a:p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If the p-value is greater than 0.05, they fail to reject the null hypothesis.</a:t>
            </a:r>
          </a:p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Conclusion: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 Since the p-value (p-value =  0.207) is Larger than the significance level (0.05), the researchers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fail to reject the null hypothesis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 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396240" y="6475501"/>
            <a:ext cx="217170" cy="152400"/>
          </a:xfrm>
          <a:prstGeom prst="rect">
            <a:avLst/>
          </a:prstGeom>
        </p:spPr>
        <p:txBody>
          <a:bodyPr/>
          <a:lstStyle>
            <a:defPPr>
              <a:defRPr kern="0"/>
            </a:defPPr>
          </a:lstStyle>
          <a:p>
            <a:pPr marL="38100" marR="0" lvl="0" indent="0" defTabSz="914400" eaLnBrk="1" fontAlgn="auto" latinLnBrk="0" hangingPunct="1">
              <a:lnSpc>
                <a:spcPts val="104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lang="en-US" sz="1800" b="0" i="0" u="none" strike="noStrike" kern="0" cap="none" spc="-25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38100" marR="0" lvl="0" indent="0" defTabSz="914400" eaLnBrk="1" fontAlgn="auto" latinLnBrk="0" hangingPunct="1">
                <a:lnSpc>
                  <a:spcPts val="104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800" b="0" i="0" u="none" strike="noStrike" kern="0" cap="none" spc="-25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1504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640" y="332359"/>
            <a:ext cx="7042784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 spc="-5" dirty="0">
                <a:latin typeface="Calibri"/>
                <a:cs typeface="Calibri"/>
              </a:rPr>
              <a:t>Sampling Distributions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D018B-1C6C-451B-9032-22DD57C39BB3}" type="datetime1">
              <a:rPr lang="en-US" smtClean="0"/>
              <a:t>11/2/2024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Data Mining, 2nd Edition   Tan, Steinbach, Karpatne, Kumar</a:t>
            </a:r>
            <a:endParaRPr lang="en-US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r>
              <a:rPr spc="-5" dirty="0"/>
              <a:t>5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26742" y="1192530"/>
            <a:ext cx="78670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000" dirty="0">
                <a:latin typeface="Calibri"/>
                <a:cs typeface="Calibri"/>
              </a:rPr>
              <a:t>Which could be the most reliable indicator of your exam performance?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78224" y="4958447"/>
            <a:ext cx="7772400" cy="8694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Segoe UI Symbol"/>
              <a:buChar char="❑"/>
              <a:tabLst>
                <a:tab pos="299720" algn="l"/>
              </a:tabLst>
            </a:pPr>
            <a:r>
              <a:rPr lang="en-US" spc="-5" dirty="0" smtClean="0">
                <a:latin typeface="Arial MT"/>
                <a:cs typeface="Arial MT"/>
              </a:rPr>
              <a:t>When you </a:t>
            </a:r>
            <a:r>
              <a:rPr lang="en-US" spc="-5" dirty="0">
                <a:latin typeface="Arial MT"/>
                <a:cs typeface="Arial MT"/>
              </a:rPr>
              <a:t>received a score of </a:t>
            </a:r>
            <a:r>
              <a:rPr lang="en-US" spc="-5" dirty="0" smtClean="0">
                <a:latin typeface="Arial MT"/>
                <a:cs typeface="Arial MT"/>
              </a:rPr>
              <a:t>90 </a:t>
            </a:r>
            <a:r>
              <a:rPr lang="en-US" spc="-5" dirty="0">
                <a:latin typeface="Arial MT"/>
                <a:cs typeface="Arial MT"/>
              </a:rPr>
              <a:t>out of </a:t>
            </a:r>
            <a:r>
              <a:rPr lang="en-US" spc="-5" dirty="0" smtClean="0">
                <a:latin typeface="Arial MT"/>
                <a:cs typeface="Arial MT"/>
              </a:rPr>
              <a:t>100.</a:t>
            </a:r>
            <a:endParaRPr lang="en-US" spc="-5" dirty="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Segoe UI Symbol"/>
              <a:buChar char="❑"/>
              <a:tabLst>
                <a:tab pos="299720" algn="l"/>
              </a:tabLst>
            </a:pPr>
            <a:r>
              <a:rPr lang="en-US" spc="-5" dirty="0">
                <a:latin typeface="Arial MT"/>
                <a:cs typeface="Arial MT"/>
              </a:rPr>
              <a:t>When </a:t>
            </a:r>
            <a:r>
              <a:rPr lang="en-US" spc="-5" dirty="0" smtClean="0">
                <a:latin typeface="Arial MT"/>
                <a:cs typeface="Arial MT"/>
              </a:rPr>
              <a:t>the rank </a:t>
            </a:r>
            <a:r>
              <a:rPr lang="en-US" spc="-5" dirty="0">
                <a:latin typeface="Arial MT"/>
                <a:cs typeface="Arial MT"/>
              </a:rPr>
              <a:t>is 8</a:t>
            </a:r>
            <a:r>
              <a:rPr lang="en-US" spc="-5" dirty="0" smtClean="0">
                <a:latin typeface="Arial MT"/>
                <a:cs typeface="Arial MT"/>
              </a:rPr>
              <a:t>0.</a:t>
            </a:r>
            <a:endParaRPr lang="en-US" spc="-5" dirty="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Segoe UI Symbol"/>
              <a:buChar char="❑"/>
              <a:tabLst>
                <a:tab pos="299720" algn="l"/>
              </a:tabLst>
            </a:pPr>
            <a:r>
              <a:rPr lang="en-US" spc="-5" dirty="0">
                <a:latin typeface="Arial MT"/>
                <a:cs typeface="Arial MT"/>
              </a:rPr>
              <a:t>When </a:t>
            </a:r>
            <a:r>
              <a:rPr lang="en-US" spc="-5" dirty="0" smtClean="0">
                <a:latin typeface="Arial MT"/>
                <a:cs typeface="Arial MT"/>
              </a:rPr>
              <a:t>you achieved above </a:t>
            </a:r>
            <a:r>
              <a:rPr lang="en-US" spc="-5" dirty="0">
                <a:latin typeface="Arial MT"/>
                <a:cs typeface="Arial MT"/>
              </a:rPr>
              <a:t>than </a:t>
            </a:r>
            <a:r>
              <a:rPr lang="en-US" spc="-5" dirty="0" smtClean="0">
                <a:latin typeface="Arial MT"/>
                <a:cs typeface="Arial MT"/>
              </a:rPr>
              <a:t>90% </a:t>
            </a:r>
            <a:r>
              <a:rPr lang="en-US" spc="-5" dirty="0">
                <a:latin typeface="Arial MT"/>
                <a:cs typeface="Arial MT"/>
              </a:rPr>
              <a:t>of students.</a:t>
            </a:r>
            <a:endParaRPr sz="1800" dirty="0">
              <a:latin typeface="Arial MT"/>
              <a:cs typeface="Arial MT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289" y="1599983"/>
            <a:ext cx="4847919" cy="293690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305" y="5490030"/>
            <a:ext cx="417968" cy="3746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43661" y="934211"/>
            <a:ext cx="11487150" cy="38100"/>
            <a:chOff x="343661" y="934211"/>
            <a:chExt cx="11487150" cy="38100"/>
          </a:xfrm>
        </p:grpSpPr>
        <p:sp>
          <p:nvSpPr>
            <p:cNvPr id="3" name="object 3"/>
            <p:cNvSpPr/>
            <p:nvPr/>
          </p:nvSpPr>
          <p:spPr>
            <a:xfrm>
              <a:off x="343661" y="953261"/>
              <a:ext cx="11487150" cy="0"/>
            </a:xfrm>
            <a:custGeom>
              <a:avLst/>
              <a:gdLst/>
              <a:ahLst/>
              <a:cxnLst/>
              <a:rect l="l" t="t" r="r" b="b"/>
              <a:pathLst>
                <a:path w="11487150">
                  <a:moveTo>
                    <a:pt x="0" y="0"/>
                  </a:moveTo>
                  <a:lnTo>
                    <a:pt x="11487150" y="0"/>
                  </a:lnTo>
                </a:path>
              </a:pathLst>
            </a:custGeom>
            <a:ln w="28575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43661" y="953261"/>
              <a:ext cx="2905125" cy="0"/>
            </a:xfrm>
            <a:custGeom>
              <a:avLst/>
              <a:gdLst/>
              <a:ahLst/>
              <a:cxnLst/>
              <a:rect l="l" t="t" r="r" b="b"/>
              <a:pathLst>
                <a:path w="2905125">
                  <a:moveTo>
                    <a:pt x="0" y="0"/>
                  </a:moveTo>
                  <a:lnTo>
                    <a:pt x="2905125" y="0"/>
                  </a:lnTo>
                </a:path>
              </a:pathLst>
            </a:custGeom>
            <a:ln w="38100">
              <a:solidFill>
                <a:srgbClr val="04B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14400" y="386523"/>
            <a:ext cx="683514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 smtClean="0">
                <a:latin typeface="Calibri"/>
                <a:cs typeface="Calibri"/>
              </a:rPr>
              <a:t>Z</a:t>
            </a:r>
            <a:r>
              <a:rPr sz="3000" b="1" spc="-10" dirty="0" smtClean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Score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9049B-0EAD-4222-9831-7326C9CF8B42}" type="datetime1">
              <a:rPr lang="en-US" smtClean="0"/>
              <a:t>11/2/2024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Data Mining, 2nd Edition   Tan, Steinbach, Karpatne, Kumar</a:t>
            </a:r>
            <a:endParaRPr lang="en-US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r>
              <a:rPr spc="-5" dirty="0"/>
              <a:t>6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676400"/>
            <a:ext cx="9298838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F33ECEC-CAA5-4728-8133-397546E07464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Karpatne,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3762368-7041-4862-85B1-46B2CE22961F}" type="slidenum">
              <a:rPr lang="en-US" altLang="en-US" b="1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b="1"/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684214" y="1100138"/>
            <a:ext cx="1127918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74725" indent="-4572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546225" indent="-4572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2117725" indent="-4572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689225" indent="-4572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314642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60362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406082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51802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00"/>
                </a:solidFill>
                <a:latin typeface="Century" panose="02040604050505020304" pitchFamily="18" charset="0"/>
              </a:rPr>
              <a:t>Example</a:t>
            </a:r>
            <a:r>
              <a:rPr lang="en-US" alt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Century" panose="02040604050505020304" pitchFamily="18" charset="0"/>
              </a:rPr>
              <a:t>The average on a statistics test was 78 with a standard deviation of 8.  If the test scores are normally distributed, find the probability that a student receives a test score less than 90.</a:t>
            </a:r>
            <a:endParaRPr lang="en-US" altLang="en-US" dirty="0" smtClean="0">
              <a:solidFill>
                <a:srgbClr val="000000"/>
              </a:solidFill>
              <a:latin typeface="Century" panose="02040604050505020304" pitchFamily="18" charset="0"/>
              <a:sym typeface="Symbol" panose="05050102010706020507" pitchFamily="18" charset="2"/>
            </a:endParaRPr>
          </a:p>
        </p:txBody>
      </p:sp>
      <p:sp>
        <p:nvSpPr>
          <p:cNvPr id="68" name="Rectangle 3"/>
          <p:cNvSpPr txBox="1">
            <a:spLocks noChangeArrowheads="1"/>
          </p:cNvSpPr>
          <p:nvPr/>
        </p:nvSpPr>
        <p:spPr bwMode="auto">
          <a:xfrm>
            <a:off x="0" y="257175"/>
            <a:ext cx="9145588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+mj-ea"/>
                <a:cs typeface="+mj-cs"/>
              </a:rPr>
              <a:t>Probability and Normal Distributions</a:t>
            </a:r>
          </a:p>
        </p:txBody>
      </p:sp>
      <p:grpSp>
        <p:nvGrpSpPr>
          <p:cNvPr id="73" name="Group 22"/>
          <p:cNvGrpSpPr>
            <a:grpSpLocks/>
          </p:cNvGrpSpPr>
          <p:nvPr/>
        </p:nvGrpSpPr>
        <p:grpSpPr bwMode="auto">
          <a:xfrm>
            <a:off x="4343400" y="4988414"/>
            <a:ext cx="4224338" cy="587375"/>
            <a:chOff x="912" y="3180"/>
            <a:chExt cx="2661" cy="370"/>
          </a:xfrm>
        </p:grpSpPr>
        <p:sp>
          <p:nvSpPr>
            <p:cNvPr id="74" name="Text Box 23"/>
            <p:cNvSpPr txBox="1">
              <a:spLocks noChangeArrowheads="1"/>
            </p:cNvSpPr>
            <p:nvPr/>
          </p:nvSpPr>
          <p:spPr bwMode="auto">
            <a:xfrm>
              <a:off x="1945" y="3331"/>
              <a:ext cx="37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  <a:cs typeface="Times New Roman" panose="02020603050405020304" pitchFamily="18" charset="0"/>
                </a:rPr>
                <a:t>μ</a:t>
              </a:r>
              <a:r>
                <a:rPr kumimoji="0" lang="en-US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  <a:cs typeface="Times New Roman" panose="02020603050405020304" pitchFamily="18" charset="0"/>
                </a:rPr>
                <a:t> =</a:t>
              </a:r>
              <a:r>
                <a:rPr kumimoji="0" lang="en-US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0</a:t>
              </a:r>
            </a:p>
          </p:txBody>
        </p:sp>
        <p:grpSp>
          <p:nvGrpSpPr>
            <p:cNvPr id="75" name="Group 24"/>
            <p:cNvGrpSpPr>
              <a:grpSpLocks/>
            </p:cNvGrpSpPr>
            <p:nvPr/>
          </p:nvGrpSpPr>
          <p:grpSpPr bwMode="auto">
            <a:xfrm>
              <a:off x="912" y="3180"/>
              <a:ext cx="2661" cy="212"/>
              <a:chOff x="912" y="3180"/>
              <a:chExt cx="2661" cy="212"/>
            </a:xfrm>
          </p:grpSpPr>
          <p:grpSp>
            <p:nvGrpSpPr>
              <p:cNvPr id="77" name="Group 25"/>
              <p:cNvGrpSpPr>
                <a:grpSpLocks/>
              </p:cNvGrpSpPr>
              <p:nvPr/>
            </p:nvGrpSpPr>
            <p:grpSpPr bwMode="auto">
              <a:xfrm>
                <a:off x="912" y="3247"/>
                <a:ext cx="2496" cy="90"/>
                <a:chOff x="912" y="3247"/>
                <a:chExt cx="2496" cy="90"/>
              </a:xfrm>
            </p:grpSpPr>
            <p:sp>
              <p:nvSpPr>
                <p:cNvPr id="79" name="Freeform 26"/>
                <p:cNvSpPr>
                  <a:spLocks/>
                </p:cNvSpPr>
                <p:nvPr/>
              </p:nvSpPr>
              <p:spPr bwMode="auto">
                <a:xfrm>
                  <a:off x="912" y="3292"/>
                  <a:ext cx="2496" cy="1"/>
                </a:xfrm>
                <a:custGeom>
                  <a:avLst/>
                  <a:gdLst>
                    <a:gd name="T0" fmla="*/ 0 w 3152"/>
                    <a:gd name="T1" fmla="*/ 0 h 1"/>
                    <a:gd name="T2" fmla="*/ 1977 w 3152"/>
                    <a:gd name="T3" fmla="*/ 0 h 1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3152" h="1">
                      <a:moveTo>
                        <a:pt x="0" y="0"/>
                      </a:moveTo>
                      <a:lnTo>
                        <a:pt x="3152" y="0"/>
                      </a:ln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 type="arrow" w="med" len="med"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aramond" panose="02020404030301010803" pitchFamily="18" charset="0"/>
                  </a:endParaRPr>
                </a:p>
              </p:txBody>
            </p:sp>
            <p:sp>
              <p:nvSpPr>
                <p:cNvPr id="80" name="Line 27"/>
                <p:cNvSpPr>
                  <a:spLocks noChangeShapeType="1"/>
                </p:cNvSpPr>
                <p:nvPr/>
              </p:nvSpPr>
              <p:spPr bwMode="auto">
                <a:xfrm>
                  <a:off x="2596" y="3247"/>
                  <a:ext cx="0" cy="9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aramond" panose="02020404030301010803" pitchFamily="18" charset="0"/>
                  </a:endParaRPr>
                </a:p>
              </p:txBody>
            </p:sp>
            <p:sp>
              <p:nvSpPr>
                <p:cNvPr id="81" name="Line 28"/>
                <p:cNvSpPr>
                  <a:spLocks noChangeShapeType="1"/>
                </p:cNvSpPr>
                <p:nvPr/>
              </p:nvSpPr>
              <p:spPr bwMode="auto">
                <a:xfrm>
                  <a:off x="2160" y="3247"/>
                  <a:ext cx="0" cy="9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aramond" panose="02020404030301010803" pitchFamily="18" charset="0"/>
                  </a:endParaRPr>
                </a:p>
              </p:txBody>
            </p:sp>
          </p:grpSp>
          <p:sp>
            <p:nvSpPr>
              <p:cNvPr id="78" name="Rectangle 29"/>
              <p:cNvSpPr>
                <a:spLocks noChangeArrowheads="1"/>
              </p:cNvSpPr>
              <p:nvPr/>
            </p:nvSpPr>
            <p:spPr bwMode="auto">
              <a:xfrm>
                <a:off x="3395" y="3180"/>
                <a:ext cx="17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1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aramond" panose="02020404030301010803" pitchFamily="18" charset="0"/>
                  </a:rPr>
                  <a:t>z</a:t>
                </a:r>
              </a:p>
            </p:txBody>
          </p:sp>
        </p:grpSp>
        <p:sp>
          <p:nvSpPr>
            <p:cNvPr id="76" name="Text Box 30"/>
            <p:cNvSpPr txBox="1">
              <a:spLocks noChangeArrowheads="1"/>
            </p:cNvSpPr>
            <p:nvPr/>
          </p:nvSpPr>
          <p:spPr bwMode="auto">
            <a:xfrm>
              <a:off x="2501" y="3338"/>
              <a:ext cx="17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  <a:cs typeface="Times New Roman" panose="02020603050405020304" pitchFamily="18" charset="0"/>
                </a:rPr>
                <a:t>?</a:t>
              </a:r>
              <a:endParaRPr kumimoji="0" lang="en-US" altLang="en-U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</p:grpSp>
      <p:sp useBgFill="1">
        <p:nvSpPr>
          <p:cNvPr id="82" name="Text Box 31"/>
          <p:cNvSpPr txBox="1">
            <a:spLocks noChangeArrowheads="1"/>
          </p:cNvSpPr>
          <p:nvPr/>
        </p:nvSpPr>
        <p:spPr bwMode="auto">
          <a:xfrm>
            <a:off x="6781800" y="5259877"/>
            <a:ext cx="466725" cy="33655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smtClean="0">
                <a:solidFill>
                  <a:srgbClr val="242985"/>
                </a:solidFill>
                <a:cs typeface="Times New Roman" panose="02020603050405020304" pitchFamily="18" charset="0"/>
              </a:rPr>
              <a:t>1.5</a:t>
            </a:r>
          </a:p>
        </p:txBody>
      </p:sp>
      <p:grpSp>
        <p:nvGrpSpPr>
          <p:cNvPr id="83" name="Group 32"/>
          <p:cNvGrpSpPr>
            <a:grpSpLocks/>
          </p:cNvGrpSpPr>
          <p:nvPr/>
        </p:nvGrpSpPr>
        <p:grpSpPr bwMode="auto">
          <a:xfrm>
            <a:off x="4267200" y="2832589"/>
            <a:ext cx="4286250" cy="2268538"/>
            <a:chOff x="864" y="1822"/>
            <a:chExt cx="2700" cy="1429"/>
          </a:xfrm>
        </p:grpSpPr>
        <p:sp>
          <p:nvSpPr>
            <p:cNvPr id="84" name="Line 6"/>
            <p:cNvSpPr>
              <a:spLocks noChangeShapeType="1"/>
            </p:cNvSpPr>
            <p:nvPr/>
          </p:nvSpPr>
          <p:spPr bwMode="auto">
            <a:xfrm>
              <a:off x="2155" y="2784"/>
              <a:ext cx="0" cy="58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2495" y="3039"/>
              <a:ext cx="2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90</a:t>
              </a:r>
            </a:p>
          </p:txBody>
        </p:sp>
        <p:sp>
          <p:nvSpPr>
            <p:cNvPr id="86" name="Line 8"/>
            <p:cNvSpPr>
              <a:spLocks noChangeShapeType="1"/>
            </p:cNvSpPr>
            <p:nvPr/>
          </p:nvSpPr>
          <p:spPr bwMode="auto">
            <a:xfrm>
              <a:off x="2595" y="2978"/>
              <a:ext cx="0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87" name="Freeform 9"/>
            <p:cNvSpPr>
              <a:spLocks/>
            </p:cNvSpPr>
            <p:nvPr/>
          </p:nvSpPr>
          <p:spPr bwMode="auto">
            <a:xfrm>
              <a:off x="907" y="3014"/>
              <a:ext cx="2496" cy="1"/>
            </a:xfrm>
            <a:custGeom>
              <a:avLst/>
              <a:gdLst>
                <a:gd name="T0" fmla="*/ 0 w 3152"/>
                <a:gd name="T1" fmla="*/ 0 h 1"/>
                <a:gd name="T2" fmla="*/ 1977 w 3152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52" h="1">
                  <a:moveTo>
                    <a:pt x="0" y="0"/>
                  </a:moveTo>
                  <a:lnTo>
                    <a:pt x="3152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88" name="Freeform 10"/>
            <p:cNvSpPr>
              <a:spLocks/>
            </p:cNvSpPr>
            <p:nvPr/>
          </p:nvSpPr>
          <p:spPr bwMode="auto">
            <a:xfrm>
              <a:off x="983" y="2017"/>
              <a:ext cx="2372" cy="994"/>
            </a:xfrm>
            <a:custGeom>
              <a:avLst/>
              <a:gdLst>
                <a:gd name="T0" fmla="*/ 0 w 2996"/>
                <a:gd name="T1" fmla="*/ 815 h 1213"/>
                <a:gd name="T2" fmla="*/ 203 w 2996"/>
                <a:gd name="T3" fmla="*/ 778 h 1213"/>
                <a:gd name="T4" fmla="*/ 386 w 2996"/>
                <a:gd name="T5" fmla="*/ 710 h 1213"/>
                <a:gd name="T6" fmla="*/ 561 w 2996"/>
                <a:gd name="T7" fmla="*/ 551 h 1213"/>
                <a:gd name="T8" fmla="*/ 657 w 2996"/>
                <a:gd name="T9" fmla="*/ 392 h 1213"/>
                <a:gd name="T10" fmla="*/ 728 w 2996"/>
                <a:gd name="T11" fmla="*/ 216 h 1213"/>
                <a:gd name="T12" fmla="*/ 775 w 2996"/>
                <a:gd name="T13" fmla="*/ 110 h 1213"/>
                <a:gd name="T14" fmla="*/ 838 w 2996"/>
                <a:gd name="T15" fmla="*/ 33 h 1213"/>
                <a:gd name="T16" fmla="*/ 928 w 2996"/>
                <a:gd name="T17" fmla="*/ 1 h 1213"/>
                <a:gd name="T18" fmla="*/ 1013 w 2996"/>
                <a:gd name="T19" fmla="*/ 29 h 1213"/>
                <a:gd name="T20" fmla="*/ 1078 w 2996"/>
                <a:gd name="T21" fmla="*/ 103 h 1213"/>
                <a:gd name="T22" fmla="*/ 1144 w 2996"/>
                <a:gd name="T23" fmla="*/ 277 h 1213"/>
                <a:gd name="T24" fmla="*/ 1181 w 2996"/>
                <a:gd name="T25" fmla="*/ 370 h 1213"/>
                <a:gd name="T26" fmla="*/ 1263 w 2996"/>
                <a:gd name="T27" fmla="*/ 529 h 1213"/>
                <a:gd name="T28" fmla="*/ 1364 w 2996"/>
                <a:gd name="T29" fmla="*/ 651 h 1213"/>
                <a:gd name="T30" fmla="*/ 1503 w 2996"/>
                <a:gd name="T31" fmla="*/ 734 h 1213"/>
                <a:gd name="T32" fmla="*/ 1620 w 2996"/>
                <a:gd name="T33" fmla="*/ 774 h 1213"/>
                <a:gd name="T34" fmla="*/ 1878 w 2996"/>
                <a:gd name="T35" fmla="*/ 809 h 12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996" h="1213">
                  <a:moveTo>
                    <a:pt x="0" y="1213"/>
                  </a:moveTo>
                  <a:cubicBezTo>
                    <a:pt x="54" y="1205"/>
                    <a:pt x="222" y="1185"/>
                    <a:pt x="325" y="1159"/>
                  </a:cubicBezTo>
                  <a:cubicBezTo>
                    <a:pt x="429" y="1135"/>
                    <a:pt x="526" y="1113"/>
                    <a:pt x="616" y="1057"/>
                  </a:cubicBezTo>
                  <a:cubicBezTo>
                    <a:pt x="711" y="1001"/>
                    <a:pt x="823" y="899"/>
                    <a:pt x="895" y="820"/>
                  </a:cubicBezTo>
                  <a:cubicBezTo>
                    <a:pt x="967" y="741"/>
                    <a:pt x="1004" y="666"/>
                    <a:pt x="1048" y="583"/>
                  </a:cubicBezTo>
                  <a:cubicBezTo>
                    <a:pt x="1092" y="500"/>
                    <a:pt x="1130" y="392"/>
                    <a:pt x="1162" y="322"/>
                  </a:cubicBezTo>
                  <a:cubicBezTo>
                    <a:pt x="1194" y="252"/>
                    <a:pt x="1208" y="208"/>
                    <a:pt x="1237" y="163"/>
                  </a:cubicBezTo>
                  <a:cubicBezTo>
                    <a:pt x="1266" y="118"/>
                    <a:pt x="1296" y="76"/>
                    <a:pt x="1336" y="49"/>
                  </a:cubicBezTo>
                  <a:cubicBezTo>
                    <a:pt x="1376" y="22"/>
                    <a:pt x="1434" y="2"/>
                    <a:pt x="1480" y="1"/>
                  </a:cubicBezTo>
                  <a:cubicBezTo>
                    <a:pt x="1526" y="0"/>
                    <a:pt x="1575" y="18"/>
                    <a:pt x="1615" y="43"/>
                  </a:cubicBezTo>
                  <a:cubicBezTo>
                    <a:pt x="1655" y="68"/>
                    <a:pt x="1685" y="93"/>
                    <a:pt x="1720" y="154"/>
                  </a:cubicBezTo>
                  <a:cubicBezTo>
                    <a:pt x="1755" y="215"/>
                    <a:pt x="1798" y="346"/>
                    <a:pt x="1825" y="412"/>
                  </a:cubicBezTo>
                  <a:cubicBezTo>
                    <a:pt x="1852" y="478"/>
                    <a:pt x="1854" y="488"/>
                    <a:pt x="1885" y="550"/>
                  </a:cubicBezTo>
                  <a:cubicBezTo>
                    <a:pt x="1916" y="612"/>
                    <a:pt x="1966" y="717"/>
                    <a:pt x="2014" y="787"/>
                  </a:cubicBezTo>
                  <a:cubicBezTo>
                    <a:pt x="2062" y="857"/>
                    <a:pt x="2112" y="918"/>
                    <a:pt x="2176" y="969"/>
                  </a:cubicBezTo>
                  <a:cubicBezTo>
                    <a:pt x="2240" y="1020"/>
                    <a:pt x="2330" y="1062"/>
                    <a:pt x="2398" y="1093"/>
                  </a:cubicBezTo>
                  <a:cubicBezTo>
                    <a:pt x="2466" y="1124"/>
                    <a:pt x="2484" y="1134"/>
                    <a:pt x="2584" y="1153"/>
                  </a:cubicBezTo>
                  <a:cubicBezTo>
                    <a:pt x="2684" y="1172"/>
                    <a:pt x="2910" y="1194"/>
                    <a:pt x="2996" y="1205"/>
                  </a:cubicBezTo>
                </a:path>
              </a:pathLst>
            </a:custGeom>
            <a:noFill/>
            <a:ln w="12700" cmpd="sng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89" name="Line 11"/>
            <p:cNvSpPr>
              <a:spLocks noChangeShapeType="1"/>
            </p:cNvSpPr>
            <p:nvPr/>
          </p:nvSpPr>
          <p:spPr bwMode="auto">
            <a:xfrm>
              <a:off x="2155" y="2018"/>
              <a:ext cx="0" cy="9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90" name="Text Box 12"/>
            <p:cNvSpPr txBox="1">
              <a:spLocks noChangeArrowheads="1"/>
            </p:cNvSpPr>
            <p:nvPr/>
          </p:nvSpPr>
          <p:spPr bwMode="auto">
            <a:xfrm>
              <a:off x="1940" y="3039"/>
              <a:ext cx="4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  <a:cs typeface="Times New Roman" panose="02020603050405020304" pitchFamily="18" charset="0"/>
                </a:rPr>
                <a:t>μ</a:t>
              </a:r>
              <a:r>
                <a:rPr kumimoji="0" lang="en-US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  <a:cs typeface="Times New Roman" panose="02020603050405020304" pitchFamily="18" charset="0"/>
                </a:rPr>
                <a:t> =</a:t>
              </a:r>
              <a:r>
                <a:rPr kumimoji="0" lang="en-US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78</a:t>
              </a:r>
            </a:p>
          </p:txBody>
        </p:sp>
        <p:sp>
          <p:nvSpPr>
            <p:cNvPr id="91" name="Line 13"/>
            <p:cNvSpPr>
              <a:spLocks noChangeShapeType="1"/>
            </p:cNvSpPr>
            <p:nvPr/>
          </p:nvSpPr>
          <p:spPr bwMode="auto">
            <a:xfrm>
              <a:off x="2155" y="2978"/>
              <a:ext cx="0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92" name="Rectangle 14"/>
            <p:cNvSpPr>
              <a:spLocks noChangeArrowheads="1"/>
            </p:cNvSpPr>
            <p:nvPr/>
          </p:nvSpPr>
          <p:spPr bwMode="auto">
            <a:xfrm>
              <a:off x="864" y="2339"/>
              <a:ext cx="7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P</a:t>
              </a:r>
              <a:r>
                <a:rPr kumimoji="0" lang="en-US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(</a:t>
              </a:r>
              <a:r>
                <a:rPr kumimoji="0" lang="en-US" altLang="en-US" sz="18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x</a:t>
              </a:r>
              <a:r>
                <a:rPr kumimoji="0" lang="en-US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 &lt; 90)</a:t>
              </a:r>
            </a:p>
          </p:txBody>
        </p:sp>
        <p:sp>
          <p:nvSpPr>
            <p:cNvPr id="93" name="Rectangle 16"/>
            <p:cNvSpPr>
              <a:spLocks noChangeArrowheads="1"/>
            </p:cNvSpPr>
            <p:nvPr/>
          </p:nvSpPr>
          <p:spPr bwMode="auto">
            <a:xfrm>
              <a:off x="1387" y="1822"/>
              <a:ext cx="565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altLang="en-US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242985"/>
                  </a:solidFill>
                  <a:effectLst/>
                  <a:uLnTx/>
                  <a:uFillTx/>
                  <a:latin typeface="Garamond" panose="02020404030301010803" pitchFamily="18" charset="0"/>
                  <a:cs typeface="Times New Roman" panose="02020603050405020304" pitchFamily="18" charset="0"/>
                </a:rPr>
                <a:t>μ</a:t>
              </a:r>
              <a:r>
                <a:rPr kumimoji="0" lang="en-US" altLang="en-US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242985"/>
                  </a:solidFill>
                  <a:effectLst/>
                  <a:uLnTx/>
                  <a:uFillTx/>
                  <a:latin typeface="Garamond" panose="02020404030301010803" pitchFamily="18" charset="0"/>
                  <a:cs typeface="Times New Roman" panose="02020603050405020304" pitchFamily="18" charset="0"/>
                </a:rPr>
                <a:t> = 78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altLang="en-US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242985"/>
                  </a:solidFill>
                  <a:effectLst/>
                  <a:uLnTx/>
                  <a:uFillTx/>
                  <a:latin typeface="Garamond" panose="02020404030301010803" pitchFamily="18" charset="0"/>
                  <a:cs typeface="Times New Roman" panose="02020603050405020304" pitchFamily="18" charset="0"/>
                </a:rPr>
                <a:t>σ</a:t>
              </a:r>
              <a:r>
                <a:rPr kumimoji="0" lang="en-US" altLang="en-US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242985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 = 8</a:t>
              </a:r>
            </a:p>
          </p:txBody>
        </p:sp>
        <p:sp>
          <p:nvSpPr>
            <p:cNvPr id="94" name="Rectangle 17"/>
            <p:cNvSpPr>
              <a:spLocks noChangeArrowheads="1"/>
            </p:cNvSpPr>
            <p:nvPr/>
          </p:nvSpPr>
          <p:spPr bwMode="auto">
            <a:xfrm>
              <a:off x="3379" y="2887"/>
              <a:ext cx="18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x</a:t>
              </a:r>
            </a:p>
          </p:txBody>
        </p:sp>
        <p:sp>
          <p:nvSpPr>
            <p:cNvPr id="95" name="Freeform 18"/>
            <p:cNvSpPr>
              <a:spLocks/>
            </p:cNvSpPr>
            <p:nvPr/>
          </p:nvSpPr>
          <p:spPr bwMode="auto">
            <a:xfrm>
              <a:off x="974" y="2018"/>
              <a:ext cx="1622" cy="996"/>
            </a:xfrm>
            <a:custGeom>
              <a:avLst/>
              <a:gdLst>
                <a:gd name="T0" fmla="*/ 0 w 1622"/>
                <a:gd name="T1" fmla="*/ 996 h 996"/>
                <a:gd name="T2" fmla="*/ 267 w 1622"/>
                <a:gd name="T3" fmla="*/ 949 h 996"/>
                <a:gd name="T4" fmla="*/ 497 w 1622"/>
                <a:gd name="T5" fmla="*/ 866 h 996"/>
                <a:gd name="T6" fmla="*/ 718 w 1622"/>
                <a:gd name="T7" fmla="*/ 672 h 996"/>
                <a:gd name="T8" fmla="*/ 839 w 1622"/>
                <a:gd name="T9" fmla="*/ 478 h 996"/>
                <a:gd name="T10" fmla="*/ 929 w 1622"/>
                <a:gd name="T11" fmla="*/ 264 h 996"/>
                <a:gd name="T12" fmla="*/ 989 w 1622"/>
                <a:gd name="T13" fmla="*/ 134 h 996"/>
                <a:gd name="T14" fmla="*/ 1067 w 1622"/>
                <a:gd name="T15" fmla="*/ 40 h 996"/>
                <a:gd name="T16" fmla="*/ 1181 w 1622"/>
                <a:gd name="T17" fmla="*/ 1 h 996"/>
                <a:gd name="T18" fmla="*/ 1288 w 1622"/>
                <a:gd name="T19" fmla="*/ 35 h 996"/>
                <a:gd name="T20" fmla="*/ 1371 w 1622"/>
                <a:gd name="T21" fmla="*/ 126 h 996"/>
                <a:gd name="T22" fmla="*/ 1454 w 1622"/>
                <a:gd name="T23" fmla="*/ 337 h 996"/>
                <a:gd name="T24" fmla="*/ 1618 w 1622"/>
                <a:gd name="T25" fmla="*/ 670 h 996"/>
                <a:gd name="T26" fmla="*/ 1622 w 1622"/>
                <a:gd name="T27" fmla="*/ 990 h 9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22" h="996">
                  <a:moveTo>
                    <a:pt x="0" y="996"/>
                  </a:moveTo>
                  <a:cubicBezTo>
                    <a:pt x="44" y="989"/>
                    <a:pt x="184" y="971"/>
                    <a:pt x="267" y="949"/>
                  </a:cubicBezTo>
                  <a:cubicBezTo>
                    <a:pt x="349" y="930"/>
                    <a:pt x="426" y="912"/>
                    <a:pt x="497" y="866"/>
                  </a:cubicBezTo>
                  <a:cubicBezTo>
                    <a:pt x="572" y="820"/>
                    <a:pt x="661" y="736"/>
                    <a:pt x="718" y="672"/>
                  </a:cubicBezTo>
                  <a:cubicBezTo>
                    <a:pt x="775" y="607"/>
                    <a:pt x="804" y="546"/>
                    <a:pt x="839" y="478"/>
                  </a:cubicBezTo>
                  <a:cubicBezTo>
                    <a:pt x="874" y="410"/>
                    <a:pt x="904" y="321"/>
                    <a:pt x="929" y="264"/>
                  </a:cubicBezTo>
                  <a:cubicBezTo>
                    <a:pt x="955" y="206"/>
                    <a:pt x="966" y="170"/>
                    <a:pt x="989" y="134"/>
                  </a:cubicBezTo>
                  <a:cubicBezTo>
                    <a:pt x="1012" y="97"/>
                    <a:pt x="1035" y="62"/>
                    <a:pt x="1067" y="40"/>
                  </a:cubicBezTo>
                  <a:cubicBezTo>
                    <a:pt x="1099" y="18"/>
                    <a:pt x="1145" y="2"/>
                    <a:pt x="1181" y="1"/>
                  </a:cubicBezTo>
                  <a:cubicBezTo>
                    <a:pt x="1217" y="0"/>
                    <a:pt x="1256" y="15"/>
                    <a:pt x="1288" y="35"/>
                  </a:cubicBezTo>
                  <a:cubicBezTo>
                    <a:pt x="1319" y="56"/>
                    <a:pt x="1343" y="76"/>
                    <a:pt x="1371" y="126"/>
                  </a:cubicBezTo>
                  <a:cubicBezTo>
                    <a:pt x="1399" y="176"/>
                    <a:pt x="1433" y="283"/>
                    <a:pt x="1454" y="337"/>
                  </a:cubicBezTo>
                  <a:lnTo>
                    <a:pt x="1618" y="670"/>
                  </a:lnTo>
                  <a:lnTo>
                    <a:pt x="1622" y="990"/>
                  </a:lnTo>
                </a:path>
              </a:pathLst>
            </a:custGeom>
            <a:solidFill>
              <a:srgbClr val="FBE136">
                <a:alpha val="7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mpd="sng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96" name="Line 15"/>
            <p:cNvSpPr>
              <a:spLocks noChangeShapeType="1"/>
            </p:cNvSpPr>
            <p:nvPr/>
          </p:nvSpPr>
          <p:spPr bwMode="auto">
            <a:xfrm>
              <a:off x="1536" y="2485"/>
              <a:ext cx="288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350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95400" y="6321715"/>
            <a:ext cx="2844800" cy="365125"/>
          </a:xfr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F33ECEC-CAA5-4728-8133-397546E07464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6391276"/>
            <a:ext cx="4165600" cy="365125"/>
          </a:xfr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smtClean="0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</a:t>
            </a:r>
            <a:r>
              <a:rPr lang="en-US" b="1" dirty="0" err="1" smtClean="0">
                <a:solidFill>
                  <a:srgbClr val="000000">
                    <a:tint val="75000"/>
                  </a:srgbClr>
                </a:solidFill>
              </a:rPr>
              <a:t>Karpatne</a:t>
            </a:r>
            <a:r>
              <a:rPr lang="en-US" b="1" dirty="0" smtClean="0">
                <a:solidFill>
                  <a:srgbClr val="000000">
                    <a:tint val="75000"/>
                  </a:srgbClr>
                </a:solidFill>
              </a:rPr>
              <a:t>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3762368-7041-4862-85B1-46B2CE22961F}" type="slidenum">
              <a:rPr lang="en-US" altLang="en-US" b="1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b="1"/>
          </a:p>
        </p:txBody>
      </p:sp>
      <p:sp>
        <p:nvSpPr>
          <p:cNvPr id="36" name="Freeform 2"/>
          <p:cNvSpPr>
            <a:spLocks/>
          </p:cNvSpPr>
          <p:nvPr/>
        </p:nvSpPr>
        <p:spPr bwMode="auto">
          <a:xfrm>
            <a:off x="3205163" y="3470564"/>
            <a:ext cx="4262437" cy="2433638"/>
          </a:xfrm>
          <a:custGeom>
            <a:avLst/>
            <a:gdLst>
              <a:gd name="T0" fmla="*/ 2147483646 w 2685"/>
              <a:gd name="T1" fmla="*/ 1547376255 h 1533"/>
              <a:gd name="T2" fmla="*/ 2026205387 w 2685"/>
              <a:gd name="T3" fmla="*/ 2006044787 h 1533"/>
              <a:gd name="T4" fmla="*/ 1799391351 w 2685"/>
              <a:gd name="T5" fmla="*/ 2147483646 h 1533"/>
              <a:gd name="T6" fmla="*/ 1685983540 w 2685"/>
              <a:gd name="T7" fmla="*/ 2147483646 h 1533"/>
              <a:gd name="T8" fmla="*/ 1519653247 w 2685"/>
              <a:gd name="T9" fmla="*/ 2147483646 h 1533"/>
              <a:gd name="T10" fmla="*/ 1126508918 w 2685"/>
              <a:gd name="T11" fmla="*/ 2147483646 h 1533"/>
              <a:gd name="T12" fmla="*/ 612397103 w 2685"/>
              <a:gd name="T13" fmla="*/ 2147483646 h 1533"/>
              <a:gd name="T14" fmla="*/ 302418715 w 2685"/>
              <a:gd name="T15" fmla="*/ 2147483646 h 1533"/>
              <a:gd name="T16" fmla="*/ 143648096 w 2685"/>
              <a:gd name="T17" fmla="*/ 2147483646 h 1533"/>
              <a:gd name="T18" fmla="*/ 0 w 2685"/>
              <a:gd name="T19" fmla="*/ 2147483646 h 1533"/>
              <a:gd name="T20" fmla="*/ 7559674 w 2685"/>
              <a:gd name="T21" fmla="*/ 2147483646 h 1533"/>
              <a:gd name="T22" fmla="*/ 2147483646 w 2685"/>
              <a:gd name="T23" fmla="*/ 2147483646 h 1533"/>
              <a:gd name="T24" fmla="*/ 2147483646 w 2685"/>
              <a:gd name="T25" fmla="*/ 2147483646 h 1533"/>
              <a:gd name="T26" fmla="*/ 2147483646 w 2685"/>
              <a:gd name="T27" fmla="*/ 2147483646 h 1533"/>
              <a:gd name="T28" fmla="*/ 2147483646 w 2685"/>
              <a:gd name="T29" fmla="*/ 2147483646 h 1533"/>
              <a:gd name="T30" fmla="*/ 2147483646 w 2685"/>
              <a:gd name="T31" fmla="*/ 2147483646 h 1533"/>
              <a:gd name="T32" fmla="*/ 2147483646 w 2685"/>
              <a:gd name="T33" fmla="*/ 2147483646 h 1533"/>
              <a:gd name="T34" fmla="*/ 2147483646 w 2685"/>
              <a:gd name="T35" fmla="*/ 2147483646 h 1533"/>
              <a:gd name="T36" fmla="*/ 2147483646 w 2685"/>
              <a:gd name="T37" fmla="*/ 2147483646 h 1533"/>
              <a:gd name="T38" fmla="*/ 2147483646 w 2685"/>
              <a:gd name="T39" fmla="*/ 2147483646 h 1533"/>
              <a:gd name="T40" fmla="*/ 2147483646 w 2685"/>
              <a:gd name="T41" fmla="*/ 2147483646 h 1533"/>
              <a:gd name="T42" fmla="*/ 2147483646 w 2685"/>
              <a:gd name="T43" fmla="*/ 1685985671 h 1533"/>
              <a:gd name="T44" fmla="*/ 2147483646 w 2685"/>
              <a:gd name="T45" fmla="*/ 1444050622 h 1533"/>
              <a:gd name="T46" fmla="*/ 2147483646 w 2685"/>
              <a:gd name="T47" fmla="*/ 1194554308 h 1533"/>
              <a:gd name="T48" fmla="*/ 2147483646 w 2685"/>
              <a:gd name="T49" fmla="*/ 688003591 h 1533"/>
              <a:gd name="T50" fmla="*/ 2147483646 w 2685"/>
              <a:gd name="T51" fmla="*/ 476310423 h 1533"/>
              <a:gd name="T52" fmla="*/ 2147483646 w 2685"/>
              <a:gd name="T53" fmla="*/ 350302584 h 1533"/>
              <a:gd name="T54" fmla="*/ 2147483646 w 2685"/>
              <a:gd name="T55" fmla="*/ 105846584 h 1533"/>
              <a:gd name="T56" fmla="*/ 2147483646 w 2685"/>
              <a:gd name="T57" fmla="*/ 30241881 h 1533"/>
              <a:gd name="T58" fmla="*/ 2147483646 w 2685"/>
              <a:gd name="T59" fmla="*/ 0 h 1533"/>
              <a:gd name="T60" fmla="*/ 2147483646 w 2685"/>
              <a:gd name="T61" fmla="*/ 45362822 h 1533"/>
              <a:gd name="T62" fmla="*/ 2147483646 w 2685"/>
              <a:gd name="T63" fmla="*/ 120967525 h 1533"/>
              <a:gd name="T64" fmla="*/ 2147483646 w 2685"/>
              <a:gd name="T65" fmla="*/ 272176931 h 1533"/>
              <a:gd name="T66" fmla="*/ 2147483646 w 2685"/>
              <a:gd name="T67" fmla="*/ 441028228 h 1533"/>
              <a:gd name="T68" fmla="*/ 2147483646 w 2685"/>
              <a:gd name="T69" fmla="*/ 577116694 h 1533"/>
              <a:gd name="T70" fmla="*/ 2147483646 w 2685"/>
              <a:gd name="T71" fmla="*/ 720764836 h 1533"/>
              <a:gd name="T72" fmla="*/ 2147483646 w 2685"/>
              <a:gd name="T73" fmla="*/ 819051743 h 1533"/>
              <a:gd name="T74" fmla="*/ 2147483646 w 2685"/>
              <a:gd name="T75" fmla="*/ 1267639648 h 1533"/>
              <a:gd name="T76" fmla="*/ 2147483646 w 2685"/>
              <a:gd name="T77" fmla="*/ 1502013434 h 1533"/>
              <a:gd name="T78" fmla="*/ 2147483646 w 2685"/>
              <a:gd name="T79" fmla="*/ 1685985671 h 1533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2685" h="1533">
                <a:moveTo>
                  <a:pt x="897" y="614"/>
                </a:moveTo>
                <a:lnTo>
                  <a:pt x="804" y="796"/>
                </a:lnTo>
                <a:lnTo>
                  <a:pt x="714" y="959"/>
                </a:lnTo>
                <a:lnTo>
                  <a:pt x="669" y="1034"/>
                </a:lnTo>
                <a:lnTo>
                  <a:pt x="603" y="1106"/>
                </a:lnTo>
                <a:lnTo>
                  <a:pt x="447" y="1257"/>
                </a:lnTo>
                <a:lnTo>
                  <a:pt x="243" y="1374"/>
                </a:lnTo>
                <a:lnTo>
                  <a:pt x="120" y="1443"/>
                </a:lnTo>
                <a:lnTo>
                  <a:pt x="57" y="1467"/>
                </a:lnTo>
                <a:lnTo>
                  <a:pt x="0" y="1485"/>
                </a:lnTo>
                <a:lnTo>
                  <a:pt x="3" y="1533"/>
                </a:lnTo>
                <a:lnTo>
                  <a:pt x="2685" y="1527"/>
                </a:lnTo>
                <a:lnTo>
                  <a:pt x="2679" y="1497"/>
                </a:lnTo>
                <a:lnTo>
                  <a:pt x="2637" y="1485"/>
                </a:lnTo>
                <a:lnTo>
                  <a:pt x="2535" y="1443"/>
                </a:lnTo>
                <a:lnTo>
                  <a:pt x="2280" y="1311"/>
                </a:lnTo>
                <a:lnTo>
                  <a:pt x="2244" y="1278"/>
                </a:lnTo>
                <a:lnTo>
                  <a:pt x="2169" y="1227"/>
                </a:lnTo>
                <a:lnTo>
                  <a:pt x="2112" y="1182"/>
                </a:lnTo>
                <a:lnTo>
                  <a:pt x="2058" y="1127"/>
                </a:lnTo>
                <a:lnTo>
                  <a:pt x="1947" y="971"/>
                </a:lnTo>
                <a:lnTo>
                  <a:pt x="1781" y="669"/>
                </a:lnTo>
                <a:lnTo>
                  <a:pt x="1743" y="573"/>
                </a:lnTo>
                <a:lnTo>
                  <a:pt x="1698" y="474"/>
                </a:lnTo>
                <a:lnTo>
                  <a:pt x="1593" y="273"/>
                </a:lnTo>
                <a:lnTo>
                  <a:pt x="1539" y="189"/>
                </a:lnTo>
                <a:lnTo>
                  <a:pt x="1502" y="139"/>
                </a:lnTo>
                <a:lnTo>
                  <a:pt x="1423" y="42"/>
                </a:lnTo>
                <a:lnTo>
                  <a:pt x="1373" y="12"/>
                </a:lnTo>
                <a:lnTo>
                  <a:pt x="1328" y="0"/>
                </a:lnTo>
                <a:lnTo>
                  <a:pt x="1274" y="18"/>
                </a:lnTo>
                <a:lnTo>
                  <a:pt x="1233" y="48"/>
                </a:lnTo>
                <a:lnTo>
                  <a:pt x="1167" y="108"/>
                </a:lnTo>
                <a:lnTo>
                  <a:pt x="1122" y="175"/>
                </a:lnTo>
                <a:lnTo>
                  <a:pt x="1090" y="229"/>
                </a:lnTo>
                <a:lnTo>
                  <a:pt x="1054" y="286"/>
                </a:lnTo>
                <a:lnTo>
                  <a:pt x="1036" y="325"/>
                </a:lnTo>
                <a:lnTo>
                  <a:pt x="950" y="503"/>
                </a:lnTo>
                <a:lnTo>
                  <a:pt x="902" y="596"/>
                </a:lnTo>
                <a:lnTo>
                  <a:pt x="896" y="669"/>
                </a:lnTo>
              </a:path>
            </a:pathLst>
          </a:custGeom>
          <a:solidFill>
            <a:srgbClr val="FBE136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anose="02020404030301010803" pitchFamily="18" charset="0"/>
            </a:endParaRPr>
          </a:p>
        </p:txBody>
      </p:sp>
      <p:grpSp>
        <p:nvGrpSpPr>
          <p:cNvPr id="37" name="Group 3"/>
          <p:cNvGrpSpPr>
            <a:grpSpLocks/>
          </p:cNvGrpSpPr>
          <p:nvPr/>
        </p:nvGrpSpPr>
        <p:grpSpPr bwMode="auto">
          <a:xfrm>
            <a:off x="3900488" y="3478502"/>
            <a:ext cx="2852737" cy="2430462"/>
            <a:chOff x="1689" y="1177"/>
            <a:chExt cx="1797" cy="1531"/>
          </a:xfrm>
        </p:grpSpPr>
        <p:sp>
          <p:nvSpPr>
            <p:cNvPr id="38" name="Freeform 4"/>
            <p:cNvSpPr>
              <a:spLocks/>
            </p:cNvSpPr>
            <p:nvPr/>
          </p:nvSpPr>
          <p:spPr bwMode="auto">
            <a:xfrm>
              <a:off x="1689" y="1177"/>
              <a:ext cx="1797" cy="1528"/>
            </a:xfrm>
            <a:custGeom>
              <a:avLst/>
              <a:gdLst>
                <a:gd name="T0" fmla="*/ 450 w 1797"/>
                <a:gd name="T1" fmla="*/ 612 h 1528"/>
                <a:gd name="T2" fmla="*/ 357 w 1797"/>
                <a:gd name="T3" fmla="*/ 793 h 1528"/>
                <a:gd name="T4" fmla="*/ 267 w 1797"/>
                <a:gd name="T5" fmla="*/ 955 h 1528"/>
                <a:gd name="T6" fmla="*/ 222 w 1797"/>
                <a:gd name="T7" fmla="*/ 1030 h 1528"/>
                <a:gd name="T8" fmla="*/ 156 w 1797"/>
                <a:gd name="T9" fmla="*/ 1102 h 1528"/>
                <a:gd name="T10" fmla="*/ 0 w 1797"/>
                <a:gd name="T11" fmla="*/ 1252 h 1528"/>
                <a:gd name="T12" fmla="*/ 6 w 1797"/>
                <a:gd name="T13" fmla="*/ 1528 h 1528"/>
                <a:gd name="T14" fmla="*/ 1794 w 1797"/>
                <a:gd name="T15" fmla="*/ 1525 h 1528"/>
                <a:gd name="T16" fmla="*/ 1788 w 1797"/>
                <a:gd name="T17" fmla="*/ 1372 h 1528"/>
                <a:gd name="T18" fmla="*/ 1797 w 1797"/>
                <a:gd name="T19" fmla="*/ 1273 h 1528"/>
                <a:gd name="T20" fmla="*/ 1722 w 1797"/>
                <a:gd name="T21" fmla="*/ 1222 h 1528"/>
                <a:gd name="T22" fmla="*/ 1665 w 1797"/>
                <a:gd name="T23" fmla="*/ 1177 h 1528"/>
                <a:gd name="T24" fmla="*/ 1611 w 1797"/>
                <a:gd name="T25" fmla="*/ 1123 h 1528"/>
                <a:gd name="T26" fmla="*/ 1500 w 1797"/>
                <a:gd name="T27" fmla="*/ 967 h 1528"/>
                <a:gd name="T28" fmla="*/ 1334 w 1797"/>
                <a:gd name="T29" fmla="*/ 666 h 1528"/>
                <a:gd name="T30" fmla="*/ 1287 w 1797"/>
                <a:gd name="T31" fmla="*/ 570 h 1528"/>
                <a:gd name="T32" fmla="*/ 1241 w 1797"/>
                <a:gd name="T33" fmla="*/ 474 h 1528"/>
                <a:gd name="T34" fmla="*/ 1147 w 1797"/>
                <a:gd name="T35" fmla="*/ 282 h 1528"/>
                <a:gd name="T36" fmla="*/ 1093 w 1797"/>
                <a:gd name="T37" fmla="*/ 192 h 1528"/>
                <a:gd name="T38" fmla="*/ 1055 w 1797"/>
                <a:gd name="T39" fmla="*/ 138 h 1528"/>
                <a:gd name="T40" fmla="*/ 976 w 1797"/>
                <a:gd name="T41" fmla="*/ 42 h 1528"/>
                <a:gd name="T42" fmla="*/ 926 w 1797"/>
                <a:gd name="T43" fmla="*/ 12 h 1528"/>
                <a:gd name="T44" fmla="*/ 881 w 1797"/>
                <a:gd name="T45" fmla="*/ 0 h 1528"/>
                <a:gd name="T46" fmla="*/ 827 w 1797"/>
                <a:gd name="T47" fmla="*/ 18 h 1528"/>
                <a:gd name="T48" fmla="*/ 786 w 1797"/>
                <a:gd name="T49" fmla="*/ 48 h 1528"/>
                <a:gd name="T50" fmla="*/ 720 w 1797"/>
                <a:gd name="T51" fmla="*/ 108 h 1528"/>
                <a:gd name="T52" fmla="*/ 675 w 1797"/>
                <a:gd name="T53" fmla="*/ 174 h 1528"/>
                <a:gd name="T54" fmla="*/ 643 w 1797"/>
                <a:gd name="T55" fmla="*/ 228 h 1528"/>
                <a:gd name="T56" fmla="*/ 607 w 1797"/>
                <a:gd name="T57" fmla="*/ 285 h 1528"/>
                <a:gd name="T58" fmla="*/ 589 w 1797"/>
                <a:gd name="T59" fmla="*/ 324 h 1528"/>
                <a:gd name="T60" fmla="*/ 503 w 1797"/>
                <a:gd name="T61" fmla="*/ 501 h 1528"/>
                <a:gd name="T62" fmla="*/ 455 w 1797"/>
                <a:gd name="T63" fmla="*/ 594 h 1528"/>
                <a:gd name="T64" fmla="*/ 449 w 1797"/>
                <a:gd name="T65" fmla="*/ 666 h 15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797" h="1528">
                  <a:moveTo>
                    <a:pt x="450" y="612"/>
                  </a:moveTo>
                  <a:lnTo>
                    <a:pt x="357" y="793"/>
                  </a:lnTo>
                  <a:lnTo>
                    <a:pt x="267" y="955"/>
                  </a:lnTo>
                  <a:lnTo>
                    <a:pt x="222" y="1030"/>
                  </a:lnTo>
                  <a:lnTo>
                    <a:pt x="156" y="1102"/>
                  </a:lnTo>
                  <a:lnTo>
                    <a:pt x="0" y="1252"/>
                  </a:lnTo>
                  <a:lnTo>
                    <a:pt x="6" y="1528"/>
                  </a:lnTo>
                  <a:lnTo>
                    <a:pt x="1794" y="1525"/>
                  </a:lnTo>
                  <a:lnTo>
                    <a:pt x="1788" y="1372"/>
                  </a:lnTo>
                  <a:lnTo>
                    <a:pt x="1797" y="1273"/>
                  </a:lnTo>
                  <a:lnTo>
                    <a:pt x="1722" y="1222"/>
                  </a:lnTo>
                  <a:lnTo>
                    <a:pt x="1665" y="1177"/>
                  </a:lnTo>
                  <a:lnTo>
                    <a:pt x="1611" y="1123"/>
                  </a:lnTo>
                  <a:lnTo>
                    <a:pt x="1500" y="967"/>
                  </a:lnTo>
                  <a:lnTo>
                    <a:pt x="1334" y="666"/>
                  </a:lnTo>
                  <a:lnTo>
                    <a:pt x="1287" y="570"/>
                  </a:lnTo>
                  <a:lnTo>
                    <a:pt x="1241" y="474"/>
                  </a:lnTo>
                  <a:lnTo>
                    <a:pt x="1147" y="282"/>
                  </a:lnTo>
                  <a:lnTo>
                    <a:pt x="1093" y="192"/>
                  </a:lnTo>
                  <a:lnTo>
                    <a:pt x="1055" y="138"/>
                  </a:lnTo>
                  <a:lnTo>
                    <a:pt x="976" y="42"/>
                  </a:lnTo>
                  <a:lnTo>
                    <a:pt x="926" y="12"/>
                  </a:lnTo>
                  <a:lnTo>
                    <a:pt x="881" y="0"/>
                  </a:lnTo>
                  <a:lnTo>
                    <a:pt x="827" y="18"/>
                  </a:lnTo>
                  <a:lnTo>
                    <a:pt x="786" y="48"/>
                  </a:lnTo>
                  <a:lnTo>
                    <a:pt x="720" y="108"/>
                  </a:lnTo>
                  <a:lnTo>
                    <a:pt x="675" y="174"/>
                  </a:lnTo>
                  <a:lnTo>
                    <a:pt x="643" y="228"/>
                  </a:lnTo>
                  <a:lnTo>
                    <a:pt x="607" y="285"/>
                  </a:lnTo>
                  <a:lnTo>
                    <a:pt x="589" y="324"/>
                  </a:lnTo>
                  <a:lnTo>
                    <a:pt x="503" y="501"/>
                  </a:lnTo>
                  <a:lnTo>
                    <a:pt x="455" y="594"/>
                  </a:lnTo>
                  <a:lnTo>
                    <a:pt x="449" y="666"/>
                  </a:lnTo>
                </a:path>
              </a:pathLst>
            </a:custGeom>
            <a:solidFill>
              <a:srgbClr val="E1152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39" name="Line 5"/>
            <p:cNvSpPr>
              <a:spLocks noChangeShapeType="1"/>
            </p:cNvSpPr>
            <p:nvPr/>
          </p:nvSpPr>
          <p:spPr bwMode="auto">
            <a:xfrm flipV="1">
              <a:off x="1689" y="2423"/>
              <a:ext cx="0" cy="28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40" name="Line 6"/>
            <p:cNvSpPr>
              <a:spLocks noChangeShapeType="1"/>
            </p:cNvSpPr>
            <p:nvPr/>
          </p:nvSpPr>
          <p:spPr bwMode="auto">
            <a:xfrm flipH="1" flipV="1">
              <a:off x="3483" y="2447"/>
              <a:ext cx="3" cy="26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</p:grp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4716463" y="2740314"/>
            <a:ext cx="12192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rPr>
              <a:t>68% within 1 standard deviation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4354513" y="1489364"/>
            <a:ext cx="1905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rPr>
              <a:t>99.7% within 3 standard deviations</a:t>
            </a:r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4392613" y="2098964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rPr>
              <a:t>95% within 2 standard deviations</a:t>
            </a:r>
          </a:p>
        </p:txBody>
      </p:sp>
      <p:sp>
        <p:nvSpPr>
          <p:cNvPr id="44" name="Rectangle 11"/>
          <p:cNvSpPr txBox="1">
            <a:spLocks noChangeArrowheads="1"/>
          </p:cNvSpPr>
          <p:nvPr/>
        </p:nvSpPr>
        <p:spPr bwMode="auto">
          <a:xfrm>
            <a:off x="0" y="203923"/>
            <a:ext cx="9124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+mj-ea"/>
                <a:cs typeface="+mj-cs"/>
              </a:rPr>
              <a:t>Empirical Rule (68-95-99.7%)</a:t>
            </a:r>
          </a:p>
        </p:txBody>
      </p:sp>
      <p:grpSp>
        <p:nvGrpSpPr>
          <p:cNvPr id="45" name="Group 12"/>
          <p:cNvGrpSpPr>
            <a:grpSpLocks/>
          </p:cNvGrpSpPr>
          <p:nvPr/>
        </p:nvGrpSpPr>
        <p:grpSpPr bwMode="auto">
          <a:xfrm>
            <a:off x="1981200" y="3470564"/>
            <a:ext cx="6781800" cy="2857500"/>
            <a:chOff x="480" y="1172"/>
            <a:chExt cx="4272" cy="1800"/>
          </a:xfrm>
        </p:grpSpPr>
        <p:grpSp>
          <p:nvGrpSpPr>
            <p:cNvPr id="46" name="Group 13"/>
            <p:cNvGrpSpPr>
              <a:grpSpLocks/>
            </p:cNvGrpSpPr>
            <p:nvPr/>
          </p:nvGrpSpPr>
          <p:grpSpPr bwMode="auto">
            <a:xfrm>
              <a:off x="480" y="2630"/>
              <a:ext cx="4272" cy="342"/>
              <a:chOff x="240" y="2368"/>
              <a:chExt cx="4272" cy="342"/>
            </a:xfrm>
          </p:grpSpPr>
          <p:sp>
            <p:nvSpPr>
              <p:cNvPr id="50" name="Rectangle 14"/>
              <p:cNvSpPr>
                <a:spLocks noChangeArrowheads="1"/>
              </p:cNvSpPr>
              <p:nvPr/>
            </p:nvSpPr>
            <p:spPr bwMode="auto">
              <a:xfrm>
                <a:off x="336" y="2566"/>
                <a:ext cx="248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5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–4</a:t>
                </a:r>
                <a:endParaRPr kumimoji="0" lang="en-US" altLang="en-US" sz="3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1" name="Rectangle 15"/>
              <p:cNvSpPr>
                <a:spLocks noChangeArrowheads="1"/>
              </p:cNvSpPr>
              <p:nvPr/>
            </p:nvSpPr>
            <p:spPr bwMode="auto">
              <a:xfrm>
                <a:off x="816" y="2566"/>
                <a:ext cx="248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5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–3</a:t>
                </a:r>
                <a:endParaRPr kumimoji="0" lang="en-US" altLang="en-US" sz="3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1248" y="2566"/>
                <a:ext cx="248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5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–2</a:t>
                </a:r>
                <a:endParaRPr kumimoji="0" lang="en-US" altLang="en-US" sz="3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3" name="Rectangle 17"/>
              <p:cNvSpPr>
                <a:spLocks noChangeArrowheads="1"/>
              </p:cNvSpPr>
              <p:nvPr/>
            </p:nvSpPr>
            <p:spPr bwMode="auto">
              <a:xfrm>
                <a:off x="1680" y="2566"/>
                <a:ext cx="248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marL="0" marR="0" lvl="0" indent="0" algn="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5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–1</a:t>
                </a:r>
                <a:endParaRPr kumimoji="0" lang="en-US" altLang="en-US" sz="3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4" name="Rectangle 18"/>
              <p:cNvSpPr>
                <a:spLocks noChangeArrowheads="1"/>
              </p:cNvSpPr>
              <p:nvPr/>
            </p:nvSpPr>
            <p:spPr bwMode="auto">
              <a:xfrm>
                <a:off x="2304" y="2566"/>
                <a:ext cx="6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5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0</a:t>
                </a:r>
                <a:endParaRPr kumimoji="0" lang="en-US" altLang="en-US" sz="3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5" name="Rectangle 19"/>
              <p:cNvSpPr>
                <a:spLocks noChangeArrowheads="1"/>
              </p:cNvSpPr>
              <p:nvPr/>
            </p:nvSpPr>
            <p:spPr bwMode="auto">
              <a:xfrm>
                <a:off x="2784" y="2566"/>
                <a:ext cx="6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5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1</a:t>
                </a:r>
                <a:endParaRPr kumimoji="0" lang="en-US" altLang="en-US" sz="3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6" name="Rectangle 20"/>
              <p:cNvSpPr>
                <a:spLocks noChangeArrowheads="1"/>
              </p:cNvSpPr>
              <p:nvPr/>
            </p:nvSpPr>
            <p:spPr bwMode="auto">
              <a:xfrm>
                <a:off x="3216" y="2566"/>
                <a:ext cx="6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5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2</a:t>
                </a:r>
                <a:endParaRPr kumimoji="0" lang="en-US" altLang="en-US" sz="3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7" name="Rectangle 21"/>
              <p:cNvSpPr>
                <a:spLocks noChangeArrowheads="1"/>
              </p:cNvSpPr>
              <p:nvPr/>
            </p:nvSpPr>
            <p:spPr bwMode="auto">
              <a:xfrm>
                <a:off x="3664" y="2566"/>
                <a:ext cx="6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5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3</a:t>
                </a:r>
                <a:endParaRPr kumimoji="0" lang="en-US" altLang="en-US" sz="3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8" name="Rectangle 22"/>
              <p:cNvSpPr>
                <a:spLocks noChangeArrowheads="1"/>
              </p:cNvSpPr>
              <p:nvPr/>
            </p:nvSpPr>
            <p:spPr bwMode="auto">
              <a:xfrm>
                <a:off x="4115" y="2566"/>
                <a:ext cx="6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5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</a:rPr>
                  <a:t>4</a:t>
                </a:r>
                <a:endParaRPr kumimoji="0" lang="en-US" altLang="en-US" sz="3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9" name="Line 23"/>
              <p:cNvSpPr>
                <a:spLocks noChangeShapeType="1"/>
              </p:cNvSpPr>
              <p:nvPr/>
            </p:nvSpPr>
            <p:spPr bwMode="auto">
              <a:xfrm>
                <a:off x="240" y="2448"/>
                <a:ext cx="4272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endParaRPr>
              </a:p>
            </p:txBody>
          </p:sp>
          <p:sp>
            <p:nvSpPr>
              <p:cNvPr id="60" name="Line 24"/>
              <p:cNvSpPr>
                <a:spLocks noChangeShapeType="1"/>
              </p:cNvSpPr>
              <p:nvPr/>
            </p:nvSpPr>
            <p:spPr bwMode="auto">
              <a:xfrm>
                <a:off x="552" y="2368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endParaRPr>
              </a:p>
            </p:txBody>
          </p:sp>
          <p:sp>
            <p:nvSpPr>
              <p:cNvPr id="61" name="Line 25"/>
              <p:cNvSpPr>
                <a:spLocks noChangeShapeType="1"/>
              </p:cNvSpPr>
              <p:nvPr/>
            </p:nvSpPr>
            <p:spPr bwMode="auto">
              <a:xfrm>
                <a:off x="1001" y="2368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endParaRPr>
              </a:p>
            </p:txBody>
          </p:sp>
          <p:sp>
            <p:nvSpPr>
              <p:cNvPr id="62" name="Line 26"/>
              <p:cNvSpPr>
                <a:spLocks noChangeShapeType="1"/>
              </p:cNvSpPr>
              <p:nvPr/>
            </p:nvSpPr>
            <p:spPr bwMode="auto">
              <a:xfrm>
                <a:off x="1899" y="2368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endParaRPr>
              </a:p>
            </p:txBody>
          </p:sp>
          <p:sp>
            <p:nvSpPr>
              <p:cNvPr id="63" name="Line 27"/>
              <p:cNvSpPr>
                <a:spLocks noChangeShapeType="1"/>
              </p:cNvSpPr>
              <p:nvPr/>
            </p:nvSpPr>
            <p:spPr bwMode="auto">
              <a:xfrm>
                <a:off x="2348" y="2368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endParaRPr>
              </a:p>
            </p:txBody>
          </p:sp>
          <p:sp>
            <p:nvSpPr>
              <p:cNvPr id="64" name="Line 28"/>
              <p:cNvSpPr>
                <a:spLocks noChangeShapeType="1"/>
              </p:cNvSpPr>
              <p:nvPr/>
            </p:nvSpPr>
            <p:spPr bwMode="auto">
              <a:xfrm>
                <a:off x="1450" y="2368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endParaRPr>
              </a:p>
            </p:txBody>
          </p:sp>
          <p:sp>
            <p:nvSpPr>
              <p:cNvPr id="65" name="Line 29"/>
              <p:cNvSpPr>
                <a:spLocks noChangeShapeType="1"/>
              </p:cNvSpPr>
              <p:nvPr/>
            </p:nvSpPr>
            <p:spPr bwMode="auto">
              <a:xfrm>
                <a:off x="2797" y="2368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endParaRPr>
              </a:p>
            </p:txBody>
          </p:sp>
          <p:sp>
            <p:nvSpPr>
              <p:cNvPr id="66" name="Line 30"/>
              <p:cNvSpPr>
                <a:spLocks noChangeShapeType="1"/>
              </p:cNvSpPr>
              <p:nvPr/>
            </p:nvSpPr>
            <p:spPr bwMode="auto">
              <a:xfrm>
                <a:off x="3246" y="2368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endParaRPr>
              </a:p>
            </p:txBody>
          </p:sp>
          <p:sp>
            <p:nvSpPr>
              <p:cNvPr id="67" name="Line 31"/>
              <p:cNvSpPr>
                <a:spLocks noChangeShapeType="1"/>
              </p:cNvSpPr>
              <p:nvPr/>
            </p:nvSpPr>
            <p:spPr bwMode="auto">
              <a:xfrm>
                <a:off x="3695" y="2368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endParaRPr>
              </a:p>
            </p:txBody>
          </p:sp>
          <p:sp>
            <p:nvSpPr>
              <p:cNvPr id="68" name="Line 32"/>
              <p:cNvSpPr>
                <a:spLocks noChangeShapeType="1"/>
              </p:cNvSpPr>
              <p:nvPr/>
            </p:nvSpPr>
            <p:spPr bwMode="auto">
              <a:xfrm>
                <a:off x="4144" y="2368"/>
                <a:ext cx="0" cy="1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endParaRPr>
              </a:p>
            </p:txBody>
          </p:sp>
        </p:grpSp>
        <p:grpSp>
          <p:nvGrpSpPr>
            <p:cNvPr id="47" name="Group 33"/>
            <p:cNvGrpSpPr>
              <a:grpSpLocks/>
            </p:cNvGrpSpPr>
            <p:nvPr/>
          </p:nvGrpSpPr>
          <p:grpSpPr bwMode="auto">
            <a:xfrm>
              <a:off x="960" y="1172"/>
              <a:ext cx="3216" cy="1536"/>
              <a:chOff x="912" y="1248"/>
              <a:chExt cx="3216" cy="1536"/>
            </a:xfrm>
          </p:grpSpPr>
          <p:sp>
            <p:nvSpPr>
              <p:cNvPr id="48" name="Freeform 34"/>
              <p:cNvSpPr>
                <a:spLocks/>
              </p:cNvSpPr>
              <p:nvPr/>
            </p:nvSpPr>
            <p:spPr bwMode="auto">
              <a:xfrm flipH="1">
                <a:off x="912" y="1248"/>
                <a:ext cx="1632" cy="1536"/>
              </a:xfrm>
              <a:custGeom>
                <a:avLst/>
                <a:gdLst>
                  <a:gd name="T0" fmla="*/ 0 w 1632"/>
                  <a:gd name="T1" fmla="*/ 0 h 1584"/>
                  <a:gd name="T2" fmla="*/ 240 w 1632"/>
                  <a:gd name="T3" fmla="*/ 180 h 1584"/>
                  <a:gd name="T4" fmla="*/ 720 w 1632"/>
                  <a:gd name="T5" fmla="*/ 1039 h 1584"/>
                  <a:gd name="T6" fmla="*/ 1248 w 1632"/>
                  <a:gd name="T7" fmla="*/ 1399 h 1584"/>
                  <a:gd name="T8" fmla="*/ 1632 w 1632"/>
                  <a:gd name="T9" fmla="*/ 1489 h 15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32" h="1584">
                    <a:moveTo>
                      <a:pt x="0" y="0"/>
                    </a:moveTo>
                    <a:cubicBezTo>
                      <a:pt x="60" y="4"/>
                      <a:pt x="120" y="8"/>
                      <a:pt x="240" y="192"/>
                    </a:cubicBezTo>
                    <a:cubicBezTo>
                      <a:pt x="360" y="376"/>
                      <a:pt x="552" y="888"/>
                      <a:pt x="720" y="1104"/>
                    </a:cubicBezTo>
                    <a:cubicBezTo>
                      <a:pt x="888" y="1320"/>
                      <a:pt x="1096" y="1408"/>
                      <a:pt x="1248" y="1488"/>
                    </a:cubicBezTo>
                    <a:cubicBezTo>
                      <a:pt x="1400" y="1568"/>
                      <a:pt x="1568" y="1568"/>
                      <a:pt x="1632" y="158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endParaRPr>
              </a:p>
            </p:txBody>
          </p:sp>
          <p:sp>
            <p:nvSpPr>
              <p:cNvPr id="49" name="Freeform 35"/>
              <p:cNvSpPr>
                <a:spLocks/>
              </p:cNvSpPr>
              <p:nvPr/>
            </p:nvSpPr>
            <p:spPr bwMode="auto">
              <a:xfrm>
                <a:off x="2496" y="1248"/>
                <a:ext cx="1632" cy="1536"/>
              </a:xfrm>
              <a:custGeom>
                <a:avLst/>
                <a:gdLst>
                  <a:gd name="T0" fmla="*/ 0 w 1632"/>
                  <a:gd name="T1" fmla="*/ 0 h 1584"/>
                  <a:gd name="T2" fmla="*/ 240 w 1632"/>
                  <a:gd name="T3" fmla="*/ 180 h 1584"/>
                  <a:gd name="T4" fmla="*/ 720 w 1632"/>
                  <a:gd name="T5" fmla="*/ 1039 h 1584"/>
                  <a:gd name="T6" fmla="*/ 1248 w 1632"/>
                  <a:gd name="T7" fmla="*/ 1399 h 1584"/>
                  <a:gd name="T8" fmla="*/ 1632 w 1632"/>
                  <a:gd name="T9" fmla="*/ 1489 h 15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32" h="1584">
                    <a:moveTo>
                      <a:pt x="0" y="0"/>
                    </a:moveTo>
                    <a:cubicBezTo>
                      <a:pt x="60" y="4"/>
                      <a:pt x="120" y="8"/>
                      <a:pt x="240" y="192"/>
                    </a:cubicBezTo>
                    <a:cubicBezTo>
                      <a:pt x="360" y="376"/>
                      <a:pt x="552" y="888"/>
                      <a:pt x="720" y="1104"/>
                    </a:cubicBezTo>
                    <a:cubicBezTo>
                      <a:pt x="888" y="1320"/>
                      <a:pt x="1096" y="1408"/>
                      <a:pt x="1248" y="1488"/>
                    </a:cubicBezTo>
                    <a:cubicBezTo>
                      <a:pt x="1400" y="1568"/>
                      <a:pt x="1568" y="1568"/>
                      <a:pt x="1632" y="158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endParaRPr>
              </a:p>
            </p:txBody>
          </p:sp>
        </p:grpSp>
      </p:grpSp>
      <p:grpSp>
        <p:nvGrpSpPr>
          <p:cNvPr id="69" name="Group 36"/>
          <p:cNvGrpSpPr>
            <a:grpSpLocks/>
          </p:cNvGrpSpPr>
          <p:nvPr/>
        </p:nvGrpSpPr>
        <p:grpSpPr bwMode="auto">
          <a:xfrm>
            <a:off x="4613275" y="3480089"/>
            <a:ext cx="1425575" cy="2428875"/>
            <a:chOff x="2138" y="1178"/>
            <a:chExt cx="898" cy="1530"/>
          </a:xfrm>
        </p:grpSpPr>
        <p:sp>
          <p:nvSpPr>
            <p:cNvPr id="70" name="Line 37"/>
            <p:cNvSpPr>
              <a:spLocks noChangeShapeType="1"/>
            </p:cNvSpPr>
            <p:nvPr/>
          </p:nvSpPr>
          <p:spPr bwMode="auto">
            <a:xfrm flipV="1">
              <a:off x="2140" y="1802"/>
              <a:ext cx="0" cy="9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71" name="Line 38"/>
            <p:cNvSpPr>
              <a:spLocks noChangeShapeType="1"/>
            </p:cNvSpPr>
            <p:nvPr/>
          </p:nvSpPr>
          <p:spPr bwMode="auto">
            <a:xfrm flipH="1" flipV="1">
              <a:off x="3030" y="1859"/>
              <a:ext cx="2" cy="8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72" name="Freeform 39"/>
            <p:cNvSpPr>
              <a:spLocks/>
            </p:cNvSpPr>
            <p:nvPr/>
          </p:nvSpPr>
          <p:spPr bwMode="auto">
            <a:xfrm>
              <a:off x="2138" y="1178"/>
              <a:ext cx="898" cy="1530"/>
            </a:xfrm>
            <a:custGeom>
              <a:avLst/>
              <a:gdLst>
                <a:gd name="T0" fmla="*/ 1 w 898"/>
                <a:gd name="T1" fmla="*/ 612 h 1530"/>
                <a:gd name="T2" fmla="*/ 0 w 898"/>
                <a:gd name="T3" fmla="*/ 1530 h 1530"/>
                <a:gd name="T4" fmla="*/ 898 w 898"/>
                <a:gd name="T5" fmla="*/ 1530 h 1530"/>
                <a:gd name="T6" fmla="*/ 898 w 898"/>
                <a:gd name="T7" fmla="*/ 666 h 1530"/>
                <a:gd name="T8" fmla="*/ 851 w 898"/>
                <a:gd name="T9" fmla="*/ 570 h 1530"/>
                <a:gd name="T10" fmla="*/ 803 w 898"/>
                <a:gd name="T11" fmla="*/ 474 h 1530"/>
                <a:gd name="T12" fmla="*/ 709 w 898"/>
                <a:gd name="T13" fmla="*/ 282 h 1530"/>
                <a:gd name="T14" fmla="*/ 653 w 898"/>
                <a:gd name="T15" fmla="*/ 192 h 1530"/>
                <a:gd name="T16" fmla="*/ 615 w 898"/>
                <a:gd name="T17" fmla="*/ 138 h 1530"/>
                <a:gd name="T18" fmla="*/ 535 w 898"/>
                <a:gd name="T19" fmla="*/ 42 h 1530"/>
                <a:gd name="T20" fmla="*/ 484 w 898"/>
                <a:gd name="T21" fmla="*/ 12 h 1530"/>
                <a:gd name="T22" fmla="*/ 438 w 898"/>
                <a:gd name="T23" fmla="*/ 0 h 1530"/>
                <a:gd name="T24" fmla="*/ 379 w 898"/>
                <a:gd name="T25" fmla="*/ 18 h 1530"/>
                <a:gd name="T26" fmla="*/ 340 w 898"/>
                <a:gd name="T27" fmla="*/ 42 h 1530"/>
                <a:gd name="T28" fmla="*/ 275 w 898"/>
                <a:gd name="T29" fmla="*/ 108 h 1530"/>
                <a:gd name="T30" fmla="*/ 230 w 898"/>
                <a:gd name="T31" fmla="*/ 174 h 1530"/>
                <a:gd name="T32" fmla="*/ 197 w 898"/>
                <a:gd name="T33" fmla="*/ 228 h 1530"/>
                <a:gd name="T34" fmla="*/ 160 w 898"/>
                <a:gd name="T35" fmla="*/ 285 h 1530"/>
                <a:gd name="T36" fmla="*/ 142 w 898"/>
                <a:gd name="T37" fmla="*/ 324 h 1530"/>
                <a:gd name="T38" fmla="*/ 54 w 898"/>
                <a:gd name="T39" fmla="*/ 501 h 1530"/>
                <a:gd name="T40" fmla="*/ 6 w 898"/>
                <a:gd name="T41" fmla="*/ 594 h 1530"/>
                <a:gd name="T42" fmla="*/ 0 w 898"/>
                <a:gd name="T43" fmla="*/ 666 h 15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98" h="1530">
                  <a:moveTo>
                    <a:pt x="1" y="612"/>
                  </a:moveTo>
                  <a:lnTo>
                    <a:pt x="0" y="1530"/>
                  </a:lnTo>
                  <a:lnTo>
                    <a:pt x="898" y="1530"/>
                  </a:lnTo>
                  <a:lnTo>
                    <a:pt x="898" y="666"/>
                  </a:lnTo>
                  <a:lnTo>
                    <a:pt x="851" y="570"/>
                  </a:lnTo>
                  <a:lnTo>
                    <a:pt x="803" y="474"/>
                  </a:lnTo>
                  <a:lnTo>
                    <a:pt x="709" y="282"/>
                  </a:lnTo>
                  <a:lnTo>
                    <a:pt x="653" y="192"/>
                  </a:lnTo>
                  <a:lnTo>
                    <a:pt x="615" y="138"/>
                  </a:lnTo>
                  <a:lnTo>
                    <a:pt x="535" y="42"/>
                  </a:lnTo>
                  <a:lnTo>
                    <a:pt x="484" y="12"/>
                  </a:lnTo>
                  <a:lnTo>
                    <a:pt x="438" y="0"/>
                  </a:lnTo>
                  <a:lnTo>
                    <a:pt x="379" y="18"/>
                  </a:lnTo>
                  <a:lnTo>
                    <a:pt x="340" y="42"/>
                  </a:lnTo>
                  <a:lnTo>
                    <a:pt x="275" y="108"/>
                  </a:lnTo>
                  <a:lnTo>
                    <a:pt x="230" y="174"/>
                  </a:lnTo>
                  <a:lnTo>
                    <a:pt x="197" y="228"/>
                  </a:lnTo>
                  <a:lnTo>
                    <a:pt x="160" y="285"/>
                  </a:lnTo>
                  <a:lnTo>
                    <a:pt x="142" y="324"/>
                  </a:lnTo>
                  <a:lnTo>
                    <a:pt x="54" y="501"/>
                  </a:lnTo>
                  <a:lnTo>
                    <a:pt x="6" y="594"/>
                  </a:lnTo>
                  <a:lnTo>
                    <a:pt x="0" y="666"/>
                  </a:lnTo>
                </a:path>
              </a:pathLst>
            </a:custGeom>
            <a:solidFill>
              <a:srgbClr val="242985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</p:grpSp>
      <p:sp>
        <p:nvSpPr>
          <p:cNvPr id="73" name="Text Box 40"/>
          <p:cNvSpPr txBox="1">
            <a:spLocks noChangeArrowheads="1"/>
          </p:cNvSpPr>
          <p:nvPr/>
        </p:nvSpPr>
        <p:spPr bwMode="auto">
          <a:xfrm>
            <a:off x="4583113" y="4842164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34%</a:t>
            </a:r>
          </a:p>
        </p:txBody>
      </p:sp>
      <p:sp>
        <p:nvSpPr>
          <p:cNvPr id="74" name="Line 43"/>
          <p:cNvSpPr>
            <a:spLocks noChangeShapeType="1"/>
          </p:cNvSpPr>
          <p:nvPr/>
        </p:nvSpPr>
        <p:spPr bwMode="auto">
          <a:xfrm flipV="1">
            <a:off x="5318125" y="3470564"/>
            <a:ext cx="0" cy="2438400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anose="02020404030301010803" pitchFamily="18" charset="0"/>
            </a:endParaRPr>
          </a:p>
        </p:txBody>
      </p:sp>
      <p:sp>
        <p:nvSpPr>
          <p:cNvPr id="75" name="Text Box 45"/>
          <p:cNvSpPr txBox="1">
            <a:spLocks noChangeArrowheads="1"/>
          </p:cNvSpPr>
          <p:nvPr/>
        </p:nvSpPr>
        <p:spPr bwMode="auto">
          <a:xfrm>
            <a:off x="5334000" y="4842164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34%</a:t>
            </a:r>
          </a:p>
        </p:txBody>
      </p:sp>
      <p:grpSp>
        <p:nvGrpSpPr>
          <p:cNvPr id="76" name="Group 58"/>
          <p:cNvGrpSpPr>
            <a:grpSpLocks/>
          </p:cNvGrpSpPr>
          <p:nvPr/>
        </p:nvGrpSpPr>
        <p:grpSpPr bwMode="auto">
          <a:xfrm>
            <a:off x="4605338" y="2937164"/>
            <a:ext cx="1436687" cy="1905000"/>
            <a:chOff x="2469" y="1872"/>
            <a:chExt cx="905" cy="1200"/>
          </a:xfrm>
        </p:grpSpPr>
        <p:sp>
          <p:nvSpPr>
            <p:cNvPr id="77" name="Line 48"/>
            <p:cNvSpPr>
              <a:spLocks noChangeShapeType="1"/>
            </p:cNvSpPr>
            <p:nvPr/>
          </p:nvSpPr>
          <p:spPr bwMode="auto">
            <a:xfrm flipV="1">
              <a:off x="2469" y="1872"/>
              <a:ext cx="0" cy="1200"/>
            </a:xfrm>
            <a:prstGeom prst="line">
              <a:avLst/>
            </a:prstGeom>
            <a:noFill/>
            <a:ln w="9525">
              <a:solidFill>
                <a:srgbClr val="E1152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78" name="Line 49"/>
            <p:cNvSpPr>
              <a:spLocks noChangeShapeType="1"/>
            </p:cNvSpPr>
            <p:nvPr/>
          </p:nvSpPr>
          <p:spPr bwMode="auto">
            <a:xfrm flipV="1">
              <a:off x="3374" y="1872"/>
              <a:ext cx="0" cy="1200"/>
            </a:xfrm>
            <a:prstGeom prst="line">
              <a:avLst/>
            </a:prstGeom>
            <a:noFill/>
            <a:ln w="9525">
              <a:solidFill>
                <a:srgbClr val="E1152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</p:grpSp>
      <p:grpSp>
        <p:nvGrpSpPr>
          <p:cNvPr id="79" name="Group 73"/>
          <p:cNvGrpSpPr>
            <a:grpSpLocks/>
          </p:cNvGrpSpPr>
          <p:nvPr/>
        </p:nvGrpSpPr>
        <p:grpSpPr bwMode="auto">
          <a:xfrm>
            <a:off x="4597400" y="2914939"/>
            <a:ext cx="1446213" cy="1588"/>
            <a:chOff x="2454" y="1858"/>
            <a:chExt cx="911" cy="1"/>
          </a:xfrm>
        </p:grpSpPr>
        <p:sp>
          <p:nvSpPr>
            <p:cNvPr id="80" name="Line 46"/>
            <p:cNvSpPr>
              <a:spLocks noChangeShapeType="1"/>
            </p:cNvSpPr>
            <p:nvPr/>
          </p:nvSpPr>
          <p:spPr bwMode="auto">
            <a:xfrm>
              <a:off x="3221" y="1859"/>
              <a:ext cx="1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81" name="Line 50"/>
            <p:cNvSpPr>
              <a:spLocks noChangeShapeType="1"/>
            </p:cNvSpPr>
            <p:nvPr/>
          </p:nvSpPr>
          <p:spPr bwMode="auto">
            <a:xfrm flipH="1">
              <a:off x="2454" y="1858"/>
              <a:ext cx="14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</p:grpSp>
      <p:sp>
        <p:nvSpPr>
          <p:cNvPr id="82" name="Text Box 51"/>
          <p:cNvSpPr txBox="1">
            <a:spLocks noChangeArrowheads="1"/>
          </p:cNvSpPr>
          <p:nvPr/>
        </p:nvSpPr>
        <p:spPr bwMode="auto">
          <a:xfrm>
            <a:off x="3810000" y="5451764"/>
            <a:ext cx="903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13.5%</a:t>
            </a:r>
          </a:p>
        </p:txBody>
      </p:sp>
      <p:sp>
        <p:nvSpPr>
          <p:cNvPr id="83" name="Text Box 52"/>
          <p:cNvSpPr txBox="1">
            <a:spLocks noChangeArrowheads="1"/>
          </p:cNvSpPr>
          <p:nvPr/>
        </p:nvSpPr>
        <p:spPr bwMode="auto">
          <a:xfrm>
            <a:off x="5975350" y="5451764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13.5%</a:t>
            </a:r>
          </a:p>
        </p:txBody>
      </p:sp>
      <p:grpSp>
        <p:nvGrpSpPr>
          <p:cNvPr id="84" name="Group 66"/>
          <p:cNvGrpSpPr>
            <a:grpSpLocks/>
          </p:cNvGrpSpPr>
          <p:nvPr/>
        </p:nvGrpSpPr>
        <p:grpSpPr bwMode="auto">
          <a:xfrm>
            <a:off x="3886200" y="2316452"/>
            <a:ext cx="2879725" cy="3160712"/>
            <a:chOff x="2016" y="1481"/>
            <a:chExt cx="1814" cy="1991"/>
          </a:xfrm>
        </p:grpSpPr>
        <p:sp>
          <p:nvSpPr>
            <p:cNvPr id="85" name="Line 54"/>
            <p:cNvSpPr>
              <a:spLocks noChangeShapeType="1"/>
            </p:cNvSpPr>
            <p:nvPr/>
          </p:nvSpPr>
          <p:spPr bwMode="auto">
            <a:xfrm flipV="1">
              <a:off x="2016" y="1497"/>
              <a:ext cx="0" cy="1973"/>
            </a:xfrm>
            <a:prstGeom prst="line">
              <a:avLst/>
            </a:prstGeom>
            <a:noFill/>
            <a:ln w="9525">
              <a:solidFill>
                <a:srgbClr val="E1152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86" name="Line 55"/>
            <p:cNvSpPr>
              <a:spLocks noChangeShapeType="1"/>
            </p:cNvSpPr>
            <p:nvPr/>
          </p:nvSpPr>
          <p:spPr bwMode="auto">
            <a:xfrm flipH="1" flipV="1">
              <a:off x="3825" y="1481"/>
              <a:ext cx="5" cy="1991"/>
            </a:xfrm>
            <a:prstGeom prst="line">
              <a:avLst/>
            </a:prstGeom>
            <a:noFill/>
            <a:ln w="9525">
              <a:solidFill>
                <a:srgbClr val="E1152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</p:grpSp>
      <p:grpSp>
        <p:nvGrpSpPr>
          <p:cNvPr id="87" name="Group 65"/>
          <p:cNvGrpSpPr>
            <a:grpSpLocks/>
          </p:cNvGrpSpPr>
          <p:nvPr/>
        </p:nvGrpSpPr>
        <p:grpSpPr bwMode="auto">
          <a:xfrm>
            <a:off x="3886200" y="2300577"/>
            <a:ext cx="2867025" cy="23812"/>
            <a:chOff x="2016" y="1471"/>
            <a:chExt cx="1806" cy="15"/>
          </a:xfrm>
        </p:grpSpPr>
        <p:sp>
          <p:nvSpPr>
            <p:cNvPr id="88" name="Line 53"/>
            <p:cNvSpPr>
              <a:spLocks noChangeShapeType="1"/>
            </p:cNvSpPr>
            <p:nvPr/>
          </p:nvSpPr>
          <p:spPr bwMode="auto">
            <a:xfrm flipV="1">
              <a:off x="3304" y="1479"/>
              <a:ext cx="518" cy="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89" name="Line 56"/>
            <p:cNvSpPr>
              <a:spLocks noChangeShapeType="1"/>
            </p:cNvSpPr>
            <p:nvPr/>
          </p:nvSpPr>
          <p:spPr bwMode="auto">
            <a:xfrm flipH="1">
              <a:off x="2016" y="1471"/>
              <a:ext cx="518" cy="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</p:grpSp>
      <p:grpSp>
        <p:nvGrpSpPr>
          <p:cNvPr id="90" name="Group 68"/>
          <p:cNvGrpSpPr>
            <a:grpSpLocks/>
          </p:cNvGrpSpPr>
          <p:nvPr/>
        </p:nvGrpSpPr>
        <p:grpSpPr bwMode="auto">
          <a:xfrm>
            <a:off x="3178175" y="1684627"/>
            <a:ext cx="4278313" cy="4138612"/>
            <a:chOff x="1570" y="1064"/>
            <a:chExt cx="2695" cy="2626"/>
          </a:xfrm>
        </p:grpSpPr>
        <p:sp>
          <p:nvSpPr>
            <p:cNvPr id="91" name="Line 62"/>
            <p:cNvSpPr>
              <a:spLocks noChangeShapeType="1"/>
            </p:cNvSpPr>
            <p:nvPr/>
          </p:nvSpPr>
          <p:spPr bwMode="auto">
            <a:xfrm flipH="1" flipV="1">
              <a:off x="1570" y="1068"/>
              <a:ext cx="7" cy="2622"/>
            </a:xfrm>
            <a:prstGeom prst="line">
              <a:avLst/>
            </a:prstGeom>
            <a:noFill/>
            <a:ln w="9525">
              <a:solidFill>
                <a:srgbClr val="E1152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92" name="Line 63"/>
            <p:cNvSpPr>
              <a:spLocks noChangeShapeType="1"/>
            </p:cNvSpPr>
            <p:nvPr/>
          </p:nvSpPr>
          <p:spPr bwMode="auto">
            <a:xfrm flipH="1" flipV="1">
              <a:off x="4254" y="1064"/>
              <a:ext cx="11" cy="2606"/>
            </a:xfrm>
            <a:prstGeom prst="line">
              <a:avLst/>
            </a:prstGeom>
            <a:noFill/>
            <a:ln w="9525">
              <a:solidFill>
                <a:srgbClr val="E1152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</p:grpSp>
      <p:grpSp>
        <p:nvGrpSpPr>
          <p:cNvPr id="93" name="Group 67"/>
          <p:cNvGrpSpPr>
            <a:grpSpLocks/>
          </p:cNvGrpSpPr>
          <p:nvPr/>
        </p:nvGrpSpPr>
        <p:grpSpPr bwMode="auto">
          <a:xfrm>
            <a:off x="3200400" y="1686214"/>
            <a:ext cx="4222750" cy="11113"/>
            <a:chOff x="1584" y="1084"/>
            <a:chExt cx="2660" cy="7"/>
          </a:xfrm>
        </p:grpSpPr>
        <p:sp>
          <p:nvSpPr>
            <p:cNvPr id="94" name="Line 61"/>
            <p:cNvSpPr>
              <a:spLocks noChangeShapeType="1"/>
            </p:cNvSpPr>
            <p:nvPr/>
          </p:nvSpPr>
          <p:spPr bwMode="auto">
            <a:xfrm flipV="1">
              <a:off x="3380" y="1084"/>
              <a:ext cx="864" cy="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95" name="Line 64"/>
            <p:cNvSpPr>
              <a:spLocks noChangeShapeType="1"/>
            </p:cNvSpPr>
            <p:nvPr/>
          </p:nvSpPr>
          <p:spPr bwMode="auto">
            <a:xfrm flipH="1">
              <a:off x="1584" y="1084"/>
              <a:ext cx="8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</p:grpSp>
      <p:grpSp>
        <p:nvGrpSpPr>
          <p:cNvPr id="96" name="Group 72"/>
          <p:cNvGrpSpPr>
            <a:grpSpLocks/>
          </p:cNvGrpSpPr>
          <p:nvPr/>
        </p:nvGrpSpPr>
        <p:grpSpPr bwMode="auto">
          <a:xfrm>
            <a:off x="3090863" y="5085052"/>
            <a:ext cx="903287" cy="671512"/>
            <a:chOff x="1515" y="3225"/>
            <a:chExt cx="569" cy="423"/>
          </a:xfrm>
        </p:grpSpPr>
        <p:sp>
          <p:nvSpPr>
            <p:cNvPr id="97" name="Text Box 59"/>
            <p:cNvSpPr txBox="1">
              <a:spLocks noChangeArrowheads="1"/>
            </p:cNvSpPr>
            <p:nvPr/>
          </p:nvSpPr>
          <p:spPr bwMode="auto">
            <a:xfrm>
              <a:off x="1515" y="3225"/>
              <a:ext cx="56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2.35%</a:t>
              </a:r>
            </a:p>
          </p:txBody>
        </p:sp>
        <p:sp>
          <p:nvSpPr>
            <p:cNvPr id="98" name="Line 69"/>
            <p:cNvSpPr>
              <a:spLocks noChangeShapeType="1"/>
            </p:cNvSpPr>
            <p:nvPr/>
          </p:nvSpPr>
          <p:spPr bwMode="auto">
            <a:xfrm>
              <a:off x="1728" y="3456"/>
              <a:ext cx="96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</p:grpSp>
      <p:grpSp>
        <p:nvGrpSpPr>
          <p:cNvPr id="99" name="Group 71"/>
          <p:cNvGrpSpPr>
            <a:grpSpLocks/>
          </p:cNvGrpSpPr>
          <p:nvPr/>
        </p:nvGrpSpPr>
        <p:grpSpPr bwMode="auto">
          <a:xfrm>
            <a:off x="6694488" y="5085052"/>
            <a:ext cx="838200" cy="671512"/>
            <a:chOff x="3785" y="3225"/>
            <a:chExt cx="528" cy="423"/>
          </a:xfrm>
        </p:grpSpPr>
        <p:sp>
          <p:nvSpPr>
            <p:cNvPr id="100" name="Text Box 60"/>
            <p:cNvSpPr txBox="1">
              <a:spLocks noChangeArrowheads="1"/>
            </p:cNvSpPr>
            <p:nvPr/>
          </p:nvSpPr>
          <p:spPr bwMode="auto">
            <a:xfrm>
              <a:off x="3785" y="3225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2.35%</a:t>
              </a:r>
            </a:p>
          </p:txBody>
        </p:sp>
        <p:sp>
          <p:nvSpPr>
            <p:cNvPr id="101" name="Line 70"/>
            <p:cNvSpPr>
              <a:spLocks noChangeShapeType="1"/>
            </p:cNvSpPr>
            <p:nvPr/>
          </p:nvSpPr>
          <p:spPr bwMode="auto">
            <a:xfrm flipH="1">
              <a:off x="3984" y="3456"/>
              <a:ext cx="96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</p:grpSp>
      <p:sp>
        <p:nvSpPr>
          <p:cNvPr id="102" name="Rectangle 101"/>
          <p:cNvSpPr/>
          <p:nvPr/>
        </p:nvSpPr>
        <p:spPr>
          <a:xfrm>
            <a:off x="427121" y="1070542"/>
            <a:ext cx="532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pc="-5" dirty="0">
                <a:solidFill>
                  <a:srgbClr val="173863"/>
                </a:solidFill>
                <a:latin typeface="Calibri"/>
                <a:cs typeface="Calibri"/>
              </a:rPr>
              <a:t>Standardized</a:t>
            </a:r>
            <a:r>
              <a:rPr lang="en-US" spc="-10" dirty="0">
                <a:solidFill>
                  <a:srgbClr val="173863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rgbClr val="173863"/>
                </a:solidFill>
                <a:latin typeface="Calibri"/>
                <a:cs typeface="Calibri"/>
              </a:rPr>
              <a:t>Normal </a:t>
            </a:r>
            <a:r>
              <a:rPr lang="en-US" spc="-5" dirty="0">
                <a:solidFill>
                  <a:srgbClr val="173863"/>
                </a:solidFill>
                <a:latin typeface="Calibri"/>
                <a:cs typeface="Calibri"/>
              </a:rPr>
              <a:t>distribution</a:t>
            </a:r>
            <a:r>
              <a:rPr lang="en-US" dirty="0">
                <a:solidFill>
                  <a:srgbClr val="173863"/>
                </a:solidFill>
                <a:latin typeface="Calibri"/>
                <a:cs typeface="Calibri"/>
              </a:rPr>
              <a:t> with</a:t>
            </a:r>
            <a:r>
              <a:rPr lang="en-US" spc="-5" dirty="0">
                <a:solidFill>
                  <a:srgbClr val="173863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rgbClr val="173863"/>
                </a:solidFill>
                <a:latin typeface="Calibri"/>
                <a:cs typeface="Calibri"/>
              </a:rPr>
              <a:t>µ</a:t>
            </a:r>
            <a:r>
              <a:rPr lang="en-US" spc="5" dirty="0">
                <a:solidFill>
                  <a:srgbClr val="173863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rgbClr val="173863"/>
                </a:solidFill>
                <a:latin typeface="Calibri"/>
                <a:cs typeface="Calibri"/>
              </a:rPr>
              <a:t>=</a:t>
            </a:r>
            <a:r>
              <a:rPr lang="en-US" spc="-5" dirty="0">
                <a:solidFill>
                  <a:srgbClr val="173863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rgbClr val="173863"/>
                </a:solidFill>
                <a:latin typeface="Calibri"/>
                <a:cs typeface="Calibri"/>
              </a:rPr>
              <a:t>0 and SD</a:t>
            </a:r>
            <a:r>
              <a:rPr lang="en-US" spc="-10" dirty="0">
                <a:solidFill>
                  <a:srgbClr val="173863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rgbClr val="173863"/>
                </a:solidFill>
                <a:latin typeface="Calibri"/>
                <a:cs typeface="Calibri"/>
              </a:rPr>
              <a:t>=</a:t>
            </a:r>
            <a:r>
              <a:rPr lang="en-US" spc="5" dirty="0">
                <a:solidFill>
                  <a:srgbClr val="173863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rgbClr val="173863"/>
                </a:solidFill>
                <a:latin typeface="Calibri"/>
                <a:cs typeface="Calibri"/>
              </a:rPr>
              <a:t>1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242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8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6" presetClass="entr" presetSubtype="37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3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6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16" presetClass="entr" presetSubtype="37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utoUpdateAnimBg="0"/>
      <p:bldP spid="42" grpId="0" autoUpdateAnimBg="0"/>
      <p:bldP spid="43" grpId="0" autoUpdateAnimBg="0"/>
      <p:bldP spid="73" grpId="0" autoUpdateAnimBg="0"/>
      <p:bldP spid="75" grpId="0" autoUpdateAnimBg="0"/>
      <p:bldP spid="82" grpId="0" autoUpdateAnimBg="0"/>
      <p:bldP spid="8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F33ECEC-CAA5-4728-8133-397546E07464}" type="datetime1">
              <a:rPr lang="en-US" b="1" smtClean="0">
                <a:solidFill>
                  <a:srgbClr val="000000">
                    <a:tint val="75000"/>
                  </a:srgbClr>
                </a:solidFill>
              </a:rPr>
              <a:t>11/2/2024</a:t>
            </a:fld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000000">
                    <a:tint val="75000"/>
                  </a:srgbClr>
                </a:solidFill>
              </a:rPr>
              <a:t>Introduction to Data Mining, 2nd Edition   Tan, Steinbach, Karpatne, Kumar</a:t>
            </a:r>
            <a:endParaRPr lang="en-US" b="1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3762368-7041-4862-85B1-46B2CE22961F}" type="slidenum">
              <a:rPr lang="en-US" altLang="en-US" b="1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 b="1"/>
          </a:p>
        </p:txBody>
      </p:sp>
      <p:sp>
        <p:nvSpPr>
          <p:cNvPr id="68" name="Rectangle 3"/>
          <p:cNvSpPr txBox="1">
            <a:spLocks noChangeArrowheads="1"/>
          </p:cNvSpPr>
          <p:nvPr/>
        </p:nvSpPr>
        <p:spPr bwMode="auto">
          <a:xfrm>
            <a:off x="0" y="257175"/>
            <a:ext cx="9145588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+mj-ea"/>
                <a:cs typeface="+mj-cs"/>
              </a:rPr>
              <a:t>Probability and Normal Distributions</a:t>
            </a:r>
          </a:p>
        </p:txBody>
      </p:sp>
      <p:sp>
        <p:nvSpPr>
          <p:cNvPr id="69" name="Rectangle 4"/>
          <p:cNvSpPr>
            <a:spLocks noChangeArrowheads="1"/>
          </p:cNvSpPr>
          <p:nvPr/>
        </p:nvSpPr>
        <p:spPr bwMode="auto">
          <a:xfrm>
            <a:off x="1255713" y="4872688"/>
            <a:ext cx="4581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rPr>
              <a:t>P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rPr>
              <a:t>(</a:t>
            </a:r>
            <a:r>
              <a:rPr kumimoji="0" lang="en-US" altLang="en-US" sz="24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rPr>
              <a:t>x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rPr>
              <a:t> &lt; 90) = </a:t>
            </a:r>
            <a:r>
              <a:rPr kumimoji="0" lang="en-US" altLang="en-US" sz="24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rPr>
              <a:t>P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rPr>
              <a:t>(</a:t>
            </a:r>
            <a:r>
              <a:rPr kumimoji="0" lang="en-US" altLang="en-US" sz="24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rPr>
              <a:t>z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rPr>
              <a:t> &lt; 1.5) = 0.9332  </a:t>
            </a:r>
          </a:p>
        </p:txBody>
      </p:sp>
      <p:graphicFrame>
        <p:nvGraphicFramePr>
          <p:cNvPr id="7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7864804"/>
              </p:ext>
            </p:extLst>
          </p:nvPr>
        </p:nvGraphicFramePr>
        <p:xfrm>
          <a:off x="7351713" y="2458894"/>
          <a:ext cx="212407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3" imgW="1269449" imgH="355446" progId="Equation.DSMT4">
                  <p:embed/>
                </p:oleObj>
              </mc:Choice>
              <mc:Fallback>
                <p:oleObj name="Equation" r:id="rId3" imgW="1269449" imgH="355446" progId="Equation.DSMT4">
                  <p:embed/>
                  <p:pic>
                    <p:nvPicPr>
                      <p:cNvPr id="70965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1713" y="2458894"/>
                        <a:ext cx="2124075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287430"/>
              </p:ext>
            </p:extLst>
          </p:nvPr>
        </p:nvGraphicFramePr>
        <p:xfrm>
          <a:off x="8413750" y="3043094"/>
          <a:ext cx="617538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5" imgW="368140" imgH="177723" progId="Equation.DSMT4">
                  <p:embed/>
                </p:oleObj>
              </mc:Choice>
              <mc:Fallback>
                <p:oleObj name="Equation" r:id="rId5" imgW="368140" imgH="177723" progId="Equation.DSMT4">
                  <p:embed/>
                  <p:pic>
                    <p:nvPicPr>
                      <p:cNvPr id="70965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0" y="3043094"/>
                        <a:ext cx="617538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Rectangle 21"/>
          <p:cNvSpPr>
            <a:spLocks noChangeArrowheads="1"/>
          </p:cNvSpPr>
          <p:nvPr/>
        </p:nvSpPr>
        <p:spPr bwMode="auto">
          <a:xfrm>
            <a:off x="7044532" y="3762953"/>
            <a:ext cx="325596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rPr>
              <a:t>The probability that a student receives a test score less than 90 is 0.9332.</a:t>
            </a:r>
          </a:p>
        </p:txBody>
      </p:sp>
      <p:grpSp>
        <p:nvGrpSpPr>
          <p:cNvPr id="73" name="Group 22"/>
          <p:cNvGrpSpPr>
            <a:grpSpLocks/>
          </p:cNvGrpSpPr>
          <p:nvPr/>
        </p:nvGrpSpPr>
        <p:grpSpPr bwMode="auto">
          <a:xfrm>
            <a:off x="1997075" y="4210700"/>
            <a:ext cx="4224338" cy="587375"/>
            <a:chOff x="912" y="3180"/>
            <a:chExt cx="2661" cy="370"/>
          </a:xfrm>
        </p:grpSpPr>
        <p:sp>
          <p:nvSpPr>
            <p:cNvPr id="74" name="Text Box 23"/>
            <p:cNvSpPr txBox="1">
              <a:spLocks noChangeArrowheads="1"/>
            </p:cNvSpPr>
            <p:nvPr/>
          </p:nvSpPr>
          <p:spPr bwMode="auto">
            <a:xfrm>
              <a:off x="1945" y="3331"/>
              <a:ext cx="37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  <a:cs typeface="Times New Roman" panose="02020603050405020304" pitchFamily="18" charset="0"/>
                </a:rPr>
                <a:t>μ</a:t>
              </a:r>
              <a:r>
                <a:rPr kumimoji="0" lang="en-US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  <a:cs typeface="Times New Roman" panose="02020603050405020304" pitchFamily="18" charset="0"/>
                </a:rPr>
                <a:t> =</a:t>
              </a:r>
              <a:r>
                <a:rPr kumimoji="0" lang="en-US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0</a:t>
              </a:r>
            </a:p>
          </p:txBody>
        </p:sp>
        <p:grpSp>
          <p:nvGrpSpPr>
            <p:cNvPr id="75" name="Group 24"/>
            <p:cNvGrpSpPr>
              <a:grpSpLocks/>
            </p:cNvGrpSpPr>
            <p:nvPr/>
          </p:nvGrpSpPr>
          <p:grpSpPr bwMode="auto">
            <a:xfrm>
              <a:off x="912" y="3180"/>
              <a:ext cx="2661" cy="212"/>
              <a:chOff x="912" y="3180"/>
              <a:chExt cx="2661" cy="212"/>
            </a:xfrm>
          </p:grpSpPr>
          <p:grpSp>
            <p:nvGrpSpPr>
              <p:cNvPr id="77" name="Group 25"/>
              <p:cNvGrpSpPr>
                <a:grpSpLocks/>
              </p:cNvGrpSpPr>
              <p:nvPr/>
            </p:nvGrpSpPr>
            <p:grpSpPr bwMode="auto">
              <a:xfrm>
                <a:off x="912" y="3247"/>
                <a:ext cx="2496" cy="90"/>
                <a:chOff x="912" y="3247"/>
                <a:chExt cx="2496" cy="90"/>
              </a:xfrm>
            </p:grpSpPr>
            <p:sp>
              <p:nvSpPr>
                <p:cNvPr id="79" name="Freeform 26"/>
                <p:cNvSpPr>
                  <a:spLocks/>
                </p:cNvSpPr>
                <p:nvPr/>
              </p:nvSpPr>
              <p:spPr bwMode="auto">
                <a:xfrm>
                  <a:off x="912" y="3292"/>
                  <a:ext cx="2496" cy="1"/>
                </a:xfrm>
                <a:custGeom>
                  <a:avLst/>
                  <a:gdLst>
                    <a:gd name="T0" fmla="*/ 0 w 3152"/>
                    <a:gd name="T1" fmla="*/ 0 h 1"/>
                    <a:gd name="T2" fmla="*/ 1977 w 3152"/>
                    <a:gd name="T3" fmla="*/ 0 h 1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3152" h="1">
                      <a:moveTo>
                        <a:pt x="0" y="0"/>
                      </a:moveTo>
                      <a:lnTo>
                        <a:pt x="3152" y="0"/>
                      </a:ln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 type="arrow" w="med" len="med"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aramond" panose="02020404030301010803" pitchFamily="18" charset="0"/>
                  </a:endParaRPr>
                </a:p>
              </p:txBody>
            </p:sp>
            <p:sp>
              <p:nvSpPr>
                <p:cNvPr id="80" name="Line 27"/>
                <p:cNvSpPr>
                  <a:spLocks noChangeShapeType="1"/>
                </p:cNvSpPr>
                <p:nvPr/>
              </p:nvSpPr>
              <p:spPr bwMode="auto">
                <a:xfrm>
                  <a:off x="2596" y="3247"/>
                  <a:ext cx="0" cy="9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aramond" panose="02020404030301010803" pitchFamily="18" charset="0"/>
                  </a:endParaRPr>
                </a:p>
              </p:txBody>
            </p:sp>
            <p:sp>
              <p:nvSpPr>
                <p:cNvPr id="81" name="Line 28"/>
                <p:cNvSpPr>
                  <a:spLocks noChangeShapeType="1"/>
                </p:cNvSpPr>
                <p:nvPr/>
              </p:nvSpPr>
              <p:spPr bwMode="auto">
                <a:xfrm>
                  <a:off x="2160" y="3247"/>
                  <a:ext cx="0" cy="9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aramond" panose="02020404030301010803" pitchFamily="18" charset="0"/>
                  </a:endParaRPr>
                </a:p>
              </p:txBody>
            </p:sp>
          </p:grpSp>
          <p:sp>
            <p:nvSpPr>
              <p:cNvPr id="78" name="Rectangle 29"/>
              <p:cNvSpPr>
                <a:spLocks noChangeArrowheads="1"/>
              </p:cNvSpPr>
              <p:nvPr/>
            </p:nvSpPr>
            <p:spPr bwMode="auto">
              <a:xfrm>
                <a:off x="3395" y="3180"/>
                <a:ext cx="17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1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Garamond" panose="02020404030301010803" pitchFamily="18" charset="0"/>
                  </a:rPr>
                  <a:t>z</a:t>
                </a:r>
              </a:p>
            </p:txBody>
          </p:sp>
        </p:grpSp>
        <p:sp>
          <p:nvSpPr>
            <p:cNvPr id="76" name="Text Box 30"/>
            <p:cNvSpPr txBox="1">
              <a:spLocks noChangeArrowheads="1"/>
            </p:cNvSpPr>
            <p:nvPr/>
          </p:nvSpPr>
          <p:spPr bwMode="auto">
            <a:xfrm>
              <a:off x="2501" y="3338"/>
              <a:ext cx="17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  <a:cs typeface="Times New Roman" panose="02020603050405020304" pitchFamily="18" charset="0"/>
                </a:rPr>
                <a:t>?</a:t>
              </a:r>
              <a:endParaRPr kumimoji="0" lang="en-US" altLang="en-U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</p:grpSp>
      <p:sp useBgFill="1">
        <p:nvSpPr>
          <p:cNvPr id="82" name="Text Box 31"/>
          <p:cNvSpPr txBox="1">
            <a:spLocks noChangeArrowheads="1"/>
          </p:cNvSpPr>
          <p:nvPr/>
        </p:nvSpPr>
        <p:spPr bwMode="auto">
          <a:xfrm>
            <a:off x="4435475" y="4482163"/>
            <a:ext cx="466725" cy="33655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smtClean="0">
                <a:solidFill>
                  <a:srgbClr val="242985"/>
                </a:solidFill>
                <a:cs typeface="Times New Roman" panose="02020603050405020304" pitchFamily="18" charset="0"/>
              </a:rPr>
              <a:t>1.5</a:t>
            </a:r>
          </a:p>
        </p:txBody>
      </p:sp>
      <p:grpSp>
        <p:nvGrpSpPr>
          <p:cNvPr id="83" name="Group 32"/>
          <p:cNvGrpSpPr>
            <a:grpSpLocks/>
          </p:cNvGrpSpPr>
          <p:nvPr/>
        </p:nvGrpSpPr>
        <p:grpSpPr bwMode="auto">
          <a:xfrm>
            <a:off x="1920875" y="2054875"/>
            <a:ext cx="4286250" cy="2268538"/>
            <a:chOff x="864" y="1822"/>
            <a:chExt cx="2700" cy="1429"/>
          </a:xfrm>
        </p:grpSpPr>
        <p:sp>
          <p:nvSpPr>
            <p:cNvPr id="84" name="Line 6"/>
            <p:cNvSpPr>
              <a:spLocks noChangeShapeType="1"/>
            </p:cNvSpPr>
            <p:nvPr/>
          </p:nvSpPr>
          <p:spPr bwMode="auto">
            <a:xfrm>
              <a:off x="2155" y="2784"/>
              <a:ext cx="0" cy="58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2495" y="3039"/>
              <a:ext cx="2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90</a:t>
              </a:r>
            </a:p>
          </p:txBody>
        </p:sp>
        <p:sp>
          <p:nvSpPr>
            <p:cNvPr id="86" name="Line 8"/>
            <p:cNvSpPr>
              <a:spLocks noChangeShapeType="1"/>
            </p:cNvSpPr>
            <p:nvPr/>
          </p:nvSpPr>
          <p:spPr bwMode="auto">
            <a:xfrm>
              <a:off x="2595" y="2978"/>
              <a:ext cx="0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87" name="Freeform 9"/>
            <p:cNvSpPr>
              <a:spLocks/>
            </p:cNvSpPr>
            <p:nvPr/>
          </p:nvSpPr>
          <p:spPr bwMode="auto">
            <a:xfrm>
              <a:off x="907" y="3014"/>
              <a:ext cx="2496" cy="1"/>
            </a:xfrm>
            <a:custGeom>
              <a:avLst/>
              <a:gdLst>
                <a:gd name="T0" fmla="*/ 0 w 3152"/>
                <a:gd name="T1" fmla="*/ 0 h 1"/>
                <a:gd name="T2" fmla="*/ 1977 w 3152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52" h="1">
                  <a:moveTo>
                    <a:pt x="0" y="0"/>
                  </a:moveTo>
                  <a:lnTo>
                    <a:pt x="3152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88" name="Freeform 10"/>
            <p:cNvSpPr>
              <a:spLocks/>
            </p:cNvSpPr>
            <p:nvPr/>
          </p:nvSpPr>
          <p:spPr bwMode="auto">
            <a:xfrm>
              <a:off x="983" y="2017"/>
              <a:ext cx="2372" cy="994"/>
            </a:xfrm>
            <a:custGeom>
              <a:avLst/>
              <a:gdLst>
                <a:gd name="T0" fmla="*/ 0 w 2996"/>
                <a:gd name="T1" fmla="*/ 815 h 1213"/>
                <a:gd name="T2" fmla="*/ 203 w 2996"/>
                <a:gd name="T3" fmla="*/ 778 h 1213"/>
                <a:gd name="T4" fmla="*/ 386 w 2996"/>
                <a:gd name="T5" fmla="*/ 710 h 1213"/>
                <a:gd name="T6" fmla="*/ 561 w 2996"/>
                <a:gd name="T7" fmla="*/ 551 h 1213"/>
                <a:gd name="T8" fmla="*/ 657 w 2996"/>
                <a:gd name="T9" fmla="*/ 392 h 1213"/>
                <a:gd name="T10" fmla="*/ 728 w 2996"/>
                <a:gd name="T11" fmla="*/ 216 h 1213"/>
                <a:gd name="T12" fmla="*/ 775 w 2996"/>
                <a:gd name="T13" fmla="*/ 110 h 1213"/>
                <a:gd name="T14" fmla="*/ 838 w 2996"/>
                <a:gd name="T15" fmla="*/ 33 h 1213"/>
                <a:gd name="T16" fmla="*/ 928 w 2996"/>
                <a:gd name="T17" fmla="*/ 1 h 1213"/>
                <a:gd name="T18" fmla="*/ 1013 w 2996"/>
                <a:gd name="T19" fmla="*/ 29 h 1213"/>
                <a:gd name="T20" fmla="*/ 1078 w 2996"/>
                <a:gd name="T21" fmla="*/ 103 h 1213"/>
                <a:gd name="T22" fmla="*/ 1144 w 2996"/>
                <a:gd name="T23" fmla="*/ 277 h 1213"/>
                <a:gd name="T24" fmla="*/ 1181 w 2996"/>
                <a:gd name="T25" fmla="*/ 370 h 1213"/>
                <a:gd name="T26" fmla="*/ 1263 w 2996"/>
                <a:gd name="T27" fmla="*/ 529 h 1213"/>
                <a:gd name="T28" fmla="*/ 1364 w 2996"/>
                <a:gd name="T29" fmla="*/ 651 h 1213"/>
                <a:gd name="T30" fmla="*/ 1503 w 2996"/>
                <a:gd name="T31" fmla="*/ 734 h 1213"/>
                <a:gd name="T32" fmla="*/ 1620 w 2996"/>
                <a:gd name="T33" fmla="*/ 774 h 1213"/>
                <a:gd name="T34" fmla="*/ 1878 w 2996"/>
                <a:gd name="T35" fmla="*/ 809 h 12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996" h="1213">
                  <a:moveTo>
                    <a:pt x="0" y="1213"/>
                  </a:moveTo>
                  <a:cubicBezTo>
                    <a:pt x="54" y="1205"/>
                    <a:pt x="222" y="1185"/>
                    <a:pt x="325" y="1159"/>
                  </a:cubicBezTo>
                  <a:cubicBezTo>
                    <a:pt x="429" y="1135"/>
                    <a:pt x="526" y="1113"/>
                    <a:pt x="616" y="1057"/>
                  </a:cubicBezTo>
                  <a:cubicBezTo>
                    <a:pt x="711" y="1001"/>
                    <a:pt x="823" y="899"/>
                    <a:pt x="895" y="820"/>
                  </a:cubicBezTo>
                  <a:cubicBezTo>
                    <a:pt x="967" y="741"/>
                    <a:pt x="1004" y="666"/>
                    <a:pt x="1048" y="583"/>
                  </a:cubicBezTo>
                  <a:cubicBezTo>
                    <a:pt x="1092" y="500"/>
                    <a:pt x="1130" y="392"/>
                    <a:pt x="1162" y="322"/>
                  </a:cubicBezTo>
                  <a:cubicBezTo>
                    <a:pt x="1194" y="252"/>
                    <a:pt x="1208" y="208"/>
                    <a:pt x="1237" y="163"/>
                  </a:cubicBezTo>
                  <a:cubicBezTo>
                    <a:pt x="1266" y="118"/>
                    <a:pt x="1296" y="76"/>
                    <a:pt x="1336" y="49"/>
                  </a:cubicBezTo>
                  <a:cubicBezTo>
                    <a:pt x="1376" y="22"/>
                    <a:pt x="1434" y="2"/>
                    <a:pt x="1480" y="1"/>
                  </a:cubicBezTo>
                  <a:cubicBezTo>
                    <a:pt x="1526" y="0"/>
                    <a:pt x="1575" y="18"/>
                    <a:pt x="1615" y="43"/>
                  </a:cubicBezTo>
                  <a:cubicBezTo>
                    <a:pt x="1655" y="68"/>
                    <a:pt x="1685" y="93"/>
                    <a:pt x="1720" y="154"/>
                  </a:cubicBezTo>
                  <a:cubicBezTo>
                    <a:pt x="1755" y="215"/>
                    <a:pt x="1798" y="346"/>
                    <a:pt x="1825" y="412"/>
                  </a:cubicBezTo>
                  <a:cubicBezTo>
                    <a:pt x="1852" y="478"/>
                    <a:pt x="1854" y="488"/>
                    <a:pt x="1885" y="550"/>
                  </a:cubicBezTo>
                  <a:cubicBezTo>
                    <a:pt x="1916" y="612"/>
                    <a:pt x="1966" y="717"/>
                    <a:pt x="2014" y="787"/>
                  </a:cubicBezTo>
                  <a:cubicBezTo>
                    <a:pt x="2062" y="857"/>
                    <a:pt x="2112" y="918"/>
                    <a:pt x="2176" y="969"/>
                  </a:cubicBezTo>
                  <a:cubicBezTo>
                    <a:pt x="2240" y="1020"/>
                    <a:pt x="2330" y="1062"/>
                    <a:pt x="2398" y="1093"/>
                  </a:cubicBezTo>
                  <a:cubicBezTo>
                    <a:pt x="2466" y="1124"/>
                    <a:pt x="2484" y="1134"/>
                    <a:pt x="2584" y="1153"/>
                  </a:cubicBezTo>
                  <a:cubicBezTo>
                    <a:pt x="2684" y="1172"/>
                    <a:pt x="2910" y="1194"/>
                    <a:pt x="2996" y="1205"/>
                  </a:cubicBezTo>
                </a:path>
              </a:pathLst>
            </a:custGeom>
            <a:noFill/>
            <a:ln w="12700" cmpd="sng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89" name="Line 11"/>
            <p:cNvSpPr>
              <a:spLocks noChangeShapeType="1"/>
            </p:cNvSpPr>
            <p:nvPr/>
          </p:nvSpPr>
          <p:spPr bwMode="auto">
            <a:xfrm>
              <a:off x="2155" y="2018"/>
              <a:ext cx="0" cy="9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90" name="Text Box 12"/>
            <p:cNvSpPr txBox="1">
              <a:spLocks noChangeArrowheads="1"/>
            </p:cNvSpPr>
            <p:nvPr/>
          </p:nvSpPr>
          <p:spPr bwMode="auto">
            <a:xfrm>
              <a:off x="1940" y="3039"/>
              <a:ext cx="4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  <a:cs typeface="Times New Roman" panose="02020603050405020304" pitchFamily="18" charset="0"/>
                </a:rPr>
                <a:t>μ</a:t>
              </a:r>
              <a:r>
                <a:rPr kumimoji="0" lang="en-US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  <a:cs typeface="Times New Roman" panose="02020603050405020304" pitchFamily="18" charset="0"/>
                </a:rPr>
                <a:t> =</a:t>
              </a:r>
              <a:r>
                <a:rPr kumimoji="0" lang="en-US" alt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78</a:t>
              </a:r>
            </a:p>
          </p:txBody>
        </p:sp>
        <p:sp>
          <p:nvSpPr>
            <p:cNvPr id="91" name="Line 13"/>
            <p:cNvSpPr>
              <a:spLocks noChangeShapeType="1"/>
            </p:cNvSpPr>
            <p:nvPr/>
          </p:nvSpPr>
          <p:spPr bwMode="auto">
            <a:xfrm>
              <a:off x="2155" y="2978"/>
              <a:ext cx="0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92" name="Rectangle 14"/>
            <p:cNvSpPr>
              <a:spLocks noChangeArrowheads="1"/>
            </p:cNvSpPr>
            <p:nvPr/>
          </p:nvSpPr>
          <p:spPr bwMode="auto">
            <a:xfrm>
              <a:off x="864" y="2339"/>
              <a:ext cx="7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P</a:t>
              </a:r>
              <a:r>
                <a:rPr kumimoji="0" lang="en-US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(</a:t>
              </a:r>
              <a:r>
                <a:rPr kumimoji="0" lang="en-US" altLang="en-US" sz="18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x</a:t>
              </a:r>
              <a:r>
                <a:rPr kumimoji="0" lang="en-US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 &lt; 90)</a:t>
              </a:r>
            </a:p>
          </p:txBody>
        </p:sp>
        <p:sp>
          <p:nvSpPr>
            <p:cNvPr id="93" name="Rectangle 16"/>
            <p:cNvSpPr>
              <a:spLocks noChangeArrowheads="1"/>
            </p:cNvSpPr>
            <p:nvPr/>
          </p:nvSpPr>
          <p:spPr bwMode="auto">
            <a:xfrm>
              <a:off x="1387" y="1822"/>
              <a:ext cx="565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altLang="en-US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242985"/>
                  </a:solidFill>
                  <a:effectLst/>
                  <a:uLnTx/>
                  <a:uFillTx/>
                  <a:latin typeface="Garamond" panose="02020404030301010803" pitchFamily="18" charset="0"/>
                  <a:cs typeface="Times New Roman" panose="02020603050405020304" pitchFamily="18" charset="0"/>
                </a:rPr>
                <a:t>μ</a:t>
              </a:r>
              <a:r>
                <a:rPr kumimoji="0" lang="en-US" altLang="en-US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242985"/>
                  </a:solidFill>
                  <a:effectLst/>
                  <a:uLnTx/>
                  <a:uFillTx/>
                  <a:latin typeface="Garamond" panose="02020404030301010803" pitchFamily="18" charset="0"/>
                  <a:cs typeface="Times New Roman" panose="02020603050405020304" pitchFamily="18" charset="0"/>
                </a:rPr>
                <a:t> = 78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altLang="en-US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242985"/>
                  </a:solidFill>
                  <a:effectLst/>
                  <a:uLnTx/>
                  <a:uFillTx/>
                  <a:latin typeface="Garamond" panose="02020404030301010803" pitchFamily="18" charset="0"/>
                  <a:cs typeface="Times New Roman" panose="02020603050405020304" pitchFamily="18" charset="0"/>
                </a:rPr>
                <a:t>σ</a:t>
              </a:r>
              <a:r>
                <a:rPr kumimoji="0" lang="en-US" altLang="en-US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242985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 = 8</a:t>
              </a:r>
            </a:p>
          </p:txBody>
        </p:sp>
        <p:sp>
          <p:nvSpPr>
            <p:cNvPr id="94" name="Rectangle 17"/>
            <p:cNvSpPr>
              <a:spLocks noChangeArrowheads="1"/>
            </p:cNvSpPr>
            <p:nvPr/>
          </p:nvSpPr>
          <p:spPr bwMode="auto">
            <a:xfrm>
              <a:off x="3379" y="2887"/>
              <a:ext cx="18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aramond" panose="02020404030301010803" pitchFamily="18" charset="0"/>
                </a:rPr>
                <a:t>x</a:t>
              </a:r>
            </a:p>
          </p:txBody>
        </p:sp>
        <p:sp>
          <p:nvSpPr>
            <p:cNvPr id="95" name="Freeform 18"/>
            <p:cNvSpPr>
              <a:spLocks/>
            </p:cNvSpPr>
            <p:nvPr/>
          </p:nvSpPr>
          <p:spPr bwMode="auto">
            <a:xfrm>
              <a:off x="974" y="2018"/>
              <a:ext cx="1622" cy="996"/>
            </a:xfrm>
            <a:custGeom>
              <a:avLst/>
              <a:gdLst>
                <a:gd name="T0" fmla="*/ 0 w 1622"/>
                <a:gd name="T1" fmla="*/ 996 h 996"/>
                <a:gd name="T2" fmla="*/ 267 w 1622"/>
                <a:gd name="T3" fmla="*/ 949 h 996"/>
                <a:gd name="T4" fmla="*/ 497 w 1622"/>
                <a:gd name="T5" fmla="*/ 866 h 996"/>
                <a:gd name="T6" fmla="*/ 718 w 1622"/>
                <a:gd name="T7" fmla="*/ 672 h 996"/>
                <a:gd name="T8" fmla="*/ 839 w 1622"/>
                <a:gd name="T9" fmla="*/ 478 h 996"/>
                <a:gd name="T10" fmla="*/ 929 w 1622"/>
                <a:gd name="T11" fmla="*/ 264 h 996"/>
                <a:gd name="T12" fmla="*/ 989 w 1622"/>
                <a:gd name="T13" fmla="*/ 134 h 996"/>
                <a:gd name="T14" fmla="*/ 1067 w 1622"/>
                <a:gd name="T15" fmla="*/ 40 h 996"/>
                <a:gd name="T16" fmla="*/ 1181 w 1622"/>
                <a:gd name="T17" fmla="*/ 1 h 996"/>
                <a:gd name="T18" fmla="*/ 1288 w 1622"/>
                <a:gd name="T19" fmla="*/ 35 h 996"/>
                <a:gd name="T20" fmla="*/ 1371 w 1622"/>
                <a:gd name="T21" fmla="*/ 126 h 996"/>
                <a:gd name="T22" fmla="*/ 1454 w 1622"/>
                <a:gd name="T23" fmla="*/ 337 h 996"/>
                <a:gd name="T24" fmla="*/ 1618 w 1622"/>
                <a:gd name="T25" fmla="*/ 670 h 996"/>
                <a:gd name="T26" fmla="*/ 1622 w 1622"/>
                <a:gd name="T27" fmla="*/ 990 h 9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22" h="996">
                  <a:moveTo>
                    <a:pt x="0" y="996"/>
                  </a:moveTo>
                  <a:cubicBezTo>
                    <a:pt x="44" y="989"/>
                    <a:pt x="184" y="971"/>
                    <a:pt x="267" y="949"/>
                  </a:cubicBezTo>
                  <a:cubicBezTo>
                    <a:pt x="349" y="930"/>
                    <a:pt x="426" y="912"/>
                    <a:pt x="497" y="866"/>
                  </a:cubicBezTo>
                  <a:cubicBezTo>
                    <a:pt x="572" y="820"/>
                    <a:pt x="661" y="736"/>
                    <a:pt x="718" y="672"/>
                  </a:cubicBezTo>
                  <a:cubicBezTo>
                    <a:pt x="775" y="607"/>
                    <a:pt x="804" y="546"/>
                    <a:pt x="839" y="478"/>
                  </a:cubicBezTo>
                  <a:cubicBezTo>
                    <a:pt x="874" y="410"/>
                    <a:pt x="904" y="321"/>
                    <a:pt x="929" y="264"/>
                  </a:cubicBezTo>
                  <a:cubicBezTo>
                    <a:pt x="955" y="206"/>
                    <a:pt x="966" y="170"/>
                    <a:pt x="989" y="134"/>
                  </a:cubicBezTo>
                  <a:cubicBezTo>
                    <a:pt x="1012" y="97"/>
                    <a:pt x="1035" y="62"/>
                    <a:pt x="1067" y="40"/>
                  </a:cubicBezTo>
                  <a:cubicBezTo>
                    <a:pt x="1099" y="18"/>
                    <a:pt x="1145" y="2"/>
                    <a:pt x="1181" y="1"/>
                  </a:cubicBezTo>
                  <a:cubicBezTo>
                    <a:pt x="1217" y="0"/>
                    <a:pt x="1256" y="15"/>
                    <a:pt x="1288" y="35"/>
                  </a:cubicBezTo>
                  <a:cubicBezTo>
                    <a:pt x="1319" y="56"/>
                    <a:pt x="1343" y="76"/>
                    <a:pt x="1371" y="126"/>
                  </a:cubicBezTo>
                  <a:cubicBezTo>
                    <a:pt x="1399" y="176"/>
                    <a:pt x="1433" y="283"/>
                    <a:pt x="1454" y="337"/>
                  </a:cubicBezTo>
                  <a:lnTo>
                    <a:pt x="1618" y="670"/>
                  </a:lnTo>
                  <a:lnTo>
                    <a:pt x="1622" y="990"/>
                  </a:lnTo>
                </a:path>
              </a:pathLst>
            </a:custGeom>
            <a:solidFill>
              <a:srgbClr val="FBE136">
                <a:alpha val="7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mpd="sng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  <p:sp>
          <p:nvSpPr>
            <p:cNvPr id="96" name="Line 15"/>
            <p:cNvSpPr>
              <a:spLocks noChangeShapeType="1"/>
            </p:cNvSpPr>
            <p:nvPr/>
          </p:nvSpPr>
          <p:spPr bwMode="auto">
            <a:xfrm>
              <a:off x="1536" y="2485"/>
              <a:ext cx="288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804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69" grpId="1"/>
      <p:bldP spid="72" grpId="0"/>
      <p:bldP spid="72" grpId="1"/>
      <p:bldP spid="8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43661" y="934211"/>
            <a:ext cx="11487150" cy="38100"/>
            <a:chOff x="343661" y="934211"/>
            <a:chExt cx="11487150" cy="38100"/>
          </a:xfrm>
        </p:grpSpPr>
        <p:sp>
          <p:nvSpPr>
            <p:cNvPr id="3" name="object 3"/>
            <p:cNvSpPr/>
            <p:nvPr/>
          </p:nvSpPr>
          <p:spPr>
            <a:xfrm>
              <a:off x="343661" y="953261"/>
              <a:ext cx="11487150" cy="0"/>
            </a:xfrm>
            <a:custGeom>
              <a:avLst/>
              <a:gdLst/>
              <a:ahLst/>
              <a:cxnLst/>
              <a:rect l="l" t="t" r="r" b="b"/>
              <a:pathLst>
                <a:path w="11487150">
                  <a:moveTo>
                    <a:pt x="0" y="0"/>
                  </a:moveTo>
                  <a:lnTo>
                    <a:pt x="11487150" y="0"/>
                  </a:lnTo>
                </a:path>
              </a:pathLst>
            </a:custGeom>
            <a:ln w="28575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43661" y="953261"/>
              <a:ext cx="2905125" cy="0"/>
            </a:xfrm>
            <a:custGeom>
              <a:avLst/>
              <a:gdLst/>
              <a:ahLst/>
              <a:cxnLst/>
              <a:rect l="l" t="t" r="r" b="b"/>
              <a:pathLst>
                <a:path w="2905125">
                  <a:moveTo>
                    <a:pt x="0" y="0"/>
                  </a:moveTo>
                  <a:lnTo>
                    <a:pt x="2905125" y="0"/>
                  </a:lnTo>
                </a:path>
              </a:pathLst>
            </a:custGeom>
            <a:ln w="38100">
              <a:solidFill>
                <a:srgbClr val="04BA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21640" y="332359"/>
            <a:ext cx="88017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latin typeface="Calibri"/>
                <a:cs typeface="Calibri"/>
              </a:rPr>
              <a:t>Standardized Sample</a:t>
            </a:r>
            <a:r>
              <a:rPr sz="3000" b="1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Distribution</a:t>
            </a:r>
            <a:r>
              <a:rPr sz="3000" b="1" spc="20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– Z</a:t>
            </a:r>
            <a:r>
              <a:rPr sz="3000" b="1" spc="-5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Distribution</a:t>
            </a:r>
            <a:r>
              <a:rPr sz="3000" b="1" spc="5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Table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F8596-0A68-4988-A235-6A8B3966F693}" type="datetime1">
              <a:rPr lang="en-US" smtClean="0"/>
              <a:t>11/2/2024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Data Mining, 2nd Edition   Tan, Steinbach, Karpatne, Kumar</a:t>
            </a:r>
            <a:endParaRPr lang="en-US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r>
              <a:rPr spc="-5" dirty="0"/>
              <a:t>10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45014" y="1019553"/>
            <a:ext cx="7283683" cy="57196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>
            <a:extLst>
              <a:ext uri="{FF2B5EF4-FFF2-40B4-BE49-F238E27FC236}">
                <a16:creationId xmlns:a16="http://schemas.microsoft.com/office/drawing/2014/main" id="{D4B4E482-64A6-49FD-B0F9-49F701E105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4709" y="0"/>
            <a:ext cx="8763000" cy="838200"/>
          </a:xfrm>
        </p:spPr>
        <p:txBody>
          <a:bodyPr/>
          <a:lstStyle/>
          <a:p>
            <a:pPr algn="ctr"/>
            <a:r>
              <a:rPr lang="en-US" altLang="en-US" dirty="0"/>
              <a:t>Data Mining: Introduction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DF667C-05BF-40C7-8AC6-AD630088E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313044-A634-4E6A-8CE7-FD6379C249E6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664E48-8EBF-45D4-86A6-5BE608535861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75" name="Rectangle 1027">
            <a:extLst>
              <a:ext uri="{FF2B5EF4-FFF2-40B4-BE49-F238E27FC236}">
                <a16:creationId xmlns:a16="http://schemas.microsoft.com/office/drawing/2014/main" id="{23794AE8-7F0B-44B0-8DCA-F4F17DB69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81465"/>
            <a:ext cx="8153400" cy="2714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60000"/>
              <a:buFont typeface="Monotype Sorts" pitchFamily="2" charset="2"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Pct val="60000"/>
              <a:buFont typeface="Monotype Sorts" pitchFamily="2" charset="2"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Hypothesis Testing</a:t>
            </a:r>
            <a:b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029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Hypothesis</a:t>
            </a:r>
            <a:r>
              <a:rPr lang="en-US" spc="-60" dirty="0"/>
              <a:t> </a:t>
            </a:r>
            <a:r>
              <a:rPr lang="en-US" dirty="0" smtClean="0"/>
              <a:t>Testing -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219" y="1143000"/>
            <a:ext cx="4328582" cy="5181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Defining Hypotheses</a:t>
            </a:r>
          </a:p>
          <a:p>
            <a:pPr lvl="1"/>
            <a:r>
              <a:rPr lang="en-US" sz="2400" dirty="0"/>
              <a:t>Null hypothesis (</a:t>
            </a:r>
            <a:r>
              <a:rPr lang="en-US" sz="2400" dirty="0" smtClean="0"/>
              <a:t>H0).</a:t>
            </a:r>
          </a:p>
          <a:p>
            <a:pPr lvl="1"/>
            <a:r>
              <a:rPr lang="en-US" sz="2400" dirty="0" smtClean="0"/>
              <a:t>Alternative </a:t>
            </a:r>
            <a:r>
              <a:rPr lang="en-US" sz="2400" dirty="0"/>
              <a:t>hypothesis (</a:t>
            </a:r>
            <a:r>
              <a:rPr lang="en-US" sz="2400" dirty="0" smtClean="0"/>
              <a:t>H1)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Defining </a:t>
            </a:r>
            <a:r>
              <a:rPr lang="en-US" sz="2400" dirty="0" smtClean="0"/>
              <a:t>Level </a:t>
            </a:r>
            <a:r>
              <a:rPr lang="en-US" sz="2400" dirty="0"/>
              <a:t>of </a:t>
            </a:r>
            <a:r>
              <a:rPr lang="en-US" sz="2400" dirty="0" smtClean="0"/>
              <a:t>significance.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Determine </a:t>
            </a:r>
            <a:r>
              <a:rPr lang="en-US" sz="2400" dirty="0"/>
              <a:t>the test statistic and associated </a:t>
            </a:r>
            <a:r>
              <a:rPr lang="en-US" sz="2400" dirty="0" smtClean="0"/>
              <a:t>P-value.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Drawing </a:t>
            </a:r>
            <a:r>
              <a:rPr lang="en-US" sz="2400" dirty="0"/>
              <a:t>a Conclusion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F19906-A89F-4498-924E-B6235BAD982E}" type="datetime1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11/2/2024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664E48-8EBF-45D4-86A6-5BE608535861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199" y="1056397"/>
            <a:ext cx="4614333" cy="5136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20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C.BRev.FY97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LC.BRev.FY97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C.BRev.FY9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C.BRev.FY9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C.BRev.FY97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LC.BRev.FY97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C.BRev.FY9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C.BRev.FY9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859</Words>
  <Application>Microsoft Office PowerPoint</Application>
  <PresentationFormat>Widescreen</PresentationFormat>
  <Paragraphs>189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5" baseType="lpstr">
      <vt:lpstr>Arial</vt:lpstr>
      <vt:lpstr>Arial MT</vt:lpstr>
      <vt:lpstr>Calibri</vt:lpstr>
      <vt:lpstr>Cambria Math</vt:lpstr>
      <vt:lpstr>Century</vt:lpstr>
      <vt:lpstr>Garamond</vt:lpstr>
      <vt:lpstr>KaTeX_Main</vt:lpstr>
      <vt:lpstr>Monotype Sorts</vt:lpstr>
      <vt:lpstr>Nunito</vt:lpstr>
      <vt:lpstr>Segoe UI Symbol</vt:lpstr>
      <vt:lpstr>Symbol</vt:lpstr>
      <vt:lpstr>Tahoma</vt:lpstr>
      <vt:lpstr>Times New Roman</vt:lpstr>
      <vt:lpstr>Wingdings</vt:lpstr>
      <vt:lpstr>LC.BRev.FY97</vt:lpstr>
      <vt:lpstr>1_LC.BRev.FY97</vt:lpstr>
      <vt:lpstr>Equation</vt:lpstr>
      <vt:lpstr>Data Mining: Introduction</vt:lpstr>
      <vt:lpstr>Sampling Distributions</vt:lpstr>
      <vt:lpstr>Z Score</vt:lpstr>
      <vt:lpstr>PowerPoint Presentation</vt:lpstr>
      <vt:lpstr>PowerPoint Presentation</vt:lpstr>
      <vt:lpstr>PowerPoint Presentation</vt:lpstr>
      <vt:lpstr>Standardized Sample Distribution – Z Distribution Table</vt:lpstr>
      <vt:lpstr>Data Mining: Introduction</vt:lpstr>
      <vt:lpstr>Hypothesis Testing - Process</vt:lpstr>
      <vt:lpstr>Hypothesis Testing – Null &amp; Alternative Hypothesis</vt:lpstr>
      <vt:lpstr>Hypothesis Testing – Significance Level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Science Academy</dc:title>
  <dc:creator>Deena Alabed</dc:creator>
  <cp:lastModifiedBy>Maher</cp:lastModifiedBy>
  <cp:revision>23</cp:revision>
  <dcterms:created xsi:type="dcterms:W3CDTF">2024-10-17T23:28:43Z</dcterms:created>
  <dcterms:modified xsi:type="dcterms:W3CDTF">2024-11-02T07:43:38Z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2022-10-25T00:00:00Z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2024-10-17T00:00:00Z</vt:filetime>
  </property>
</Properties>
</file>